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1" r:id="rId3"/>
    <p:sldId id="302" r:id="rId4"/>
    <p:sldId id="303" r:id="rId5"/>
    <p:sldId id="269" r:id="rId6"/>
    <p:sldId id="300" r:id="rId7"/>
    <p:sldId id="304" r:id="rId8"/>
    <p:sldId id="294" r:id="rId9"/>
    <p:sldId id="295" r:id="rId10"/>
    <p:sldId id="264" r:id="rId11"/>
    <p:sldId id="292" r:id="rId12"/>
    <p:sldId id="291" r:id="rId13"/>
    <p:sldId id="296" r:id="rId14"/>
    <p:sldId id="277" r:id="rId15"/>
    <p:sldId id="278" r:id="rId16"/>
    <p:sldId id="282" r:id="rId17"/>
    <p:sldId id="297" r:id="rId18"/>
    <p:sldId id="298" r:id="rId19"/>
    <p:sldId id="299" r:id="rId20"/>
    <p:sldId id="316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275" r:id="rId31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08" autoAdjust="0"/>
    <p:restoredTop sz="94660"/>
  </p:normalViewPr>
  <p:slideViewPr>
    <p:cSldViewPr>
      <p:cViewPr varScale="1">
        <p:scale>
          <a:sx n="91" d="100"/>
          <a:sy n="91" d="100"/>
        </p:scale>
        <p:origin x="-120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8319C-E488-493D-B860-7F4E1C437ED8}" type="datetimeFigureOut">
              <a:rPr lang="zh-TW" altLang="en-US" smtClean="0"/>
              <a:t>2023/1/3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D7A6A-3840-4A5D-AFDD-6556E46204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748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C357B-9E17-4D6A-A05B-D7B2BEB08E23}" type="datetimeFigureOut">
              <a:rPr lang="zh-TW" altLang="en-US" smtClean="0"/>
              <a:t>2023/1/3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917FC-5689-4377-B254-111CB315FD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764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C8B71-A7D4-47A3-9960-12715EC5209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C8B71-A7D4-47A3-9960-12715EC5209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7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12 w 5773"/>
              <a:gd name="T1" fmla="*/ 124 h 2414"/>
              <a:gd name="T2" fmla="*/ 1381 w 5773"/>
              <a:gd name="T3" fmla="*/ 12 h 2414"/>
              <a:gd name="T4" fmla="*/ 4064 w 5773"/>
              <a:gd name="T5" fmla="*/ 581 h 2414"/>
              <a:gd name="T6" fmla="*/ 5773 w 5773"/>
              <a:gd name="T7" fmla="*/ 118 h 2414"/>
              <a:gd name="T8" fmla="*/ 5766 w 5773"/>
              <a:gd name="T9" fmla="*/ 2151 h 2414"/>
              <a:gd name="T10" fmla="*/ 3966 w 5773"/>
              <a:gd name="T11" fmla="*/ 2263 h 2414"/>
              <a:gd name="T12" fmla="*/ 1963 w 5773"/>
              <a:gd name="T13" fmla="*/ 1897 h 2414"/>
              <a:gd name="T14" fmla="*/ 6 w 5773"/>
              <a:gd name="T15" fmla="*/ 2407 h 2414"/>
              <a:gd name="T16" fmla="*/ 12 w 5773"/>
              <a:gd name="T17" fmla="*/ 124 h 2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6 w 5764"/>
              <a:gd name="T1" fmla="*/ 272 h 2057"/>
              <a:gd name="T2" fmla="*/ 1453 w 5764"/>
              <a:gd name="T3" fmla="*/ 10 h 2057"/>
              <a:gd name="T4" fmla="*/ 4182 w 5764"/>
              <a:gd name="T5" fmla="*/ 482 h 2057"/>
              <a:gd name="T6" fmla="*/ 5764 w 5764"/>
              <a:gd name="T7" fmla="*/ 154 h 2057"/>
              <a:gd name="T8" fmla="*/ 5764 w 5764"/>
              <a:gd name="T9" fmla="*/ 1806 h 2057"/>
              <a:gd name="T10" fmla="*/ 4005 w 5764"/>
              <a:gd name="T11" fmla="*/ 1994 h 2057"/>
              <a:gd name="T12" fmla="*/ 1891 w 5764"/>
              <a:gd name="T13" fmla="*/ 1522 h 2057"/>
              <a:gd name="T14" fmla="*/ 6 w 5764"/>
              <a:gd name="T15" fmla="*/ 1967 h 2057"/>
              <a:gd name="T16" fmla="*/ 6 w 5764"/>
              <a:gd name="T17" fmla="*/ 272 h 2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33B73F06-DE69-4435-8BA9-A8DDA378FEED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gray">
          <a:xfrm>
            <a:off x="1187624" y="332656"/>
            <a:ext cx="1371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 b="1" baseline="0" dirty="0" smtClean="0">
                <a:solidFill>
                  <a:srgbClr val="FF0000"/>
                </a:solidFill>
                <a:ea typeface="新細明體" charset="-120"/>
              </a:rPr>
              <a:t>ASAYA</a:t>
            </a:r>
            <a:endParaRPr lang="en-US" altLang="zh-TW" sz="2400" b="1" baseline="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  <a:endParaRPr lang="en-US" altLang="zh-TW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  <a:endParaRPr lang="en-US" altLang="zh-TW" noProof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1" y="141276"/>
            <a:ext cx="990600" cy="93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54A7C-2AF6-41B9-B137-46C04D335ED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242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BCE99C-7836-4120-85D6-D303DBA1C19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8095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按一下圖示以新增表格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0C07341E-0E7D-47E6-938F-A1E0FCAEA8C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722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DA3921-7E55-4F1F-9C67-737E0BD0859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4101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41C55-7876-4AF9-8EF9-E9C3D51B452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09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D4C884-FD98-4A45-A7B4-3E821CDE832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225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6E02C2-F362-47D9-B852-F54ED7D1BE5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827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433705-D689-4831-8474-881029EDD7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653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9FA9A-7ED0-44BF-AD9A-62CF7F45915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457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BC43E2-140E-4B11-A7EC-BE98BFEF0FA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448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B8654C-B62C-48E1-859F-29BD0A60591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381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Image" r:id="rId15" imgW="9561905" imgH="1600000" progId="Photoshop.Image.6">
                  <p:embed/>
                </p:oleObj>
              </mc:Choice>
              <mc:Fallback>
                <p:oleObj name="Image" r:id="rId15" imgW="9561905" imgH="1600000" progId="Photoshop.Image.6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>
              <a:gd name="T0" fmla="*/ 6 w 5767"/>
              <a:gd name="T1" fmla="*/ 109 h 1021"/>
              <a:gd name="T2" fmla="*/ 1427 w 5767"/>
              <a:gd name="T3" fmla="*/ 46 h 1021"/>
              <a:gd name="T4" fmla="*/ 4032 w 5767"/>
              <a:gd name="T5" fmla="*/ 255 h 1021"/>
              <a:gd name="T6" fmla="*/ 5767 w 5767"/>
              <a:gd name="T7" fmla="*/ 0 h 1021"/>
              <a:gd name="T8" fmla="*/ 5767 w 5767"/>
              <a:gd name="T9" fmla="*/ 776 h 1021"/>
              <a:gd name="T10" fmla="*/ 4065 w 5767"/>
              <a:gd name="T11" fmla="*/ 831 h 1021"/>
              <a:gd name="T12" fmla="*/ 1984 w 5767"/>
              <a:gd name="T13" fmla="*/ 674 h 1021"/>
              <a:gd name="T14" fmla="*/ 14 w 5767"/>
              <a:gd name="T15" fmla="*/ 995 h 1021"/>
              <a:gd name="T16" fmla="*/ 6 w 5767"/>
              <a:gd name="T17" fmla="*/ 109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>
              <a:gd name="T0" fmla="*/ 20 w 5771"/>
              <a:gd name="T1" fmla="*/ 109 h 634"/>
              <a:gd name="T2" fmla="*/ 1442 w 5771"/>
              <a:gd name="T3" fmla="*/ 3 h 634"/>
              <a:gd name="T4" fmla="*/ 4150 w 5771"/>
              <a:gd name="T5" fmla="*/ 148 h 634"/>
              <a:gd name="T6" fmla="*/ 5771 w 5771"/>
              <a:gd name="T7" fmla="*/ 37 h 634"/>
              <a:gd name="T8" fmla="*/ 5771 w 5771"/>
              <a:gd name="T9" fmla="*/ 557 h 634"/>
              <a:gd name="T10" fmla="*/ 3942 w 5771"/>
              <a:gd name="T11" fmla="*/ 592 h 634"/>
              <a:gd name="T12" fmla="*/ 1839 w 5771"/>
              <a:gd name="T13" fmla="*/ 456 h 634"/>
              <a:gd name="T14" fmla="*/ 6 w 5771"/>
              <a:gd name="T15" fmla="*/ 620 h 634"/>
              <a:gd name="T16" fmla="*/ 20 w 5771"/>
              <a:gd name="T17" fmla="*/ 109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charset="-120"/>
              </a:defRPr>
            </a:lvl1pPr>
          </a:lstStyle>
          <a:p>
            <a:fld id="{EBDEDF97-4C7C-4E48-9FB2-136F8876676E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381328"/>
            <a:ext cx="504056" cy="426253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6247713" y="6515462"/>
            <a:ext cx="23567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b="1" i="0" baseline="0" dirty="0" smtClean="0">
                <a:solidFill>
                  <a:srgbClr val="FF0000"/>
                </a:solidFill>
              </a:rPr>
              <a:t>ASAYA</a:t>
            </a:r>
            <a:r>
              <a:rPr lang="en-US" altLang="zh-TW" sz="1000" b="1" i="0" dirty="0" smtClean="0">
                <a:solidFill>
                  <a:srgbClr val="FF0000"/>
                </a:solidFill>
              </a:rPr>
              <a:t> PRECISION TECHNOLOGY CO.,LTD</a:t>
            </a:r>
            <a:endParaRPr lang="zh-TW" altLang="en-US" sz="1000" b="1" i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tmp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mp"/><Relationship Id="rId3" Type="http://schemas.openxmlformats.org/officeDocument/2006/relationships/image" Target="../media/image73.tmp"/><Relationship Id="rId7" Type="http://schemas.openxmlformats.org/officeDocument/2006/relationships/image" Target="../media/image77.tm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tmp"/><Relationship Id="rId5" Type="http://schemas.openxmlformats.org/officeDocument/2006/relationships/image" Target="../media/image75.png"/><Relationship Id="rId4" Type="http://schemas.openxmlformats.org/officeDocument/2006/relationships/image" Target="../media/image74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  <a:ea typeface="新細明體" charset="-120"/>
              </a:rPr>
              <a:t>旭亞精技有限公司</a:t>
            </a:r>
            <a:endParaRPr lang="en-US" altLang="zh-TW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ASAYA PRECISION TECHNOLOGY CO.,LTD</a:t>
            </a:r>
            <a:endParaRPr lang="en-US" altLang="zh-TW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主要客戶群分佈概況</a:t>
            </a:r>
            <a:endParaRPr lang="en-US" altLang="zh-TW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細明體" charset="-120"/>
            </a:endParaRPr>
          </a:p>
        </p:txBody>
      </p:sp>
      <p:sp>
        <p:nvSpPr>
          <p:cNvPr id="48131" name="AutoShape 3"/>
          <p:cNvSpPr>
            <a:spLocks noChangeArrowheads="1"/>
          </p:cNvSpPr>
          <p:nvPr/>
        </p:nvSpPr>
        <p:spPr bwMode="auto">
          <a:xfrm>
            <a:off x="251520" y="1828800"/>
            <a:ext cx="5715000" cy="4495800"/>
          </a:xfrm>
          <a:prstGeom prst="rightArrow">
            <a:avLst>
              <a:gd name="adj1" fmla="val 79306"/>
              <a:gd name="adj2" fmla="val 31485"/>
            </a:avLst>
          </a:prstGeom>
          <a:gradFill rotWithShape="1">
            <a:gsLst>
              <a:gs pos="0">
                <a:schemeClr val="bg2">
                  <a:alpha val="14999"/>
                </a:schemeClr>
              </a:gs>
              <a:gs pos="100000">
                <a:schemeClr val="bg2">
                  <a:gamma/>
                  <a:tint val="5764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132" name="AutoShape 4"/>
          <p:cNvSpPr>
            <a:spLocks noChangeArrowheads="1"/>
          </p:cNvSpPr>
          <p:nvPr/>
        </p:nvSpPr>
        <p:spPr bwMode="gray">
          <a:xfrm>
            <a:off x="632520" y="24384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zh-TW" altLang="en-US" dirty="0" smtClean="0">
                <a:solidFill>
                  <a:schemeClr val="bg1"/>
                </a:solidFill>
                <a:ea typeface="新細明體" charset="-120"/>
              </a:rPr>
              <a:t>半導體產業 </a:t>
            </a:r>
            <a:r>
              <a:rPr lang="en-US" altLang="zh-TW" dirty="0" smtClean="0">
                <a:solidFill>
                  <a:schemeClr val="bg1"/>
                </a:solidFill>
                <a:ea typeface="新細明體" charset="-120"/>
              </a:rPr>
              <a:t>(80%)</a:t>
            </a:r>
          </a:p>
          <a:p>
            <a:pPr algn="ctr" eaLnBrk="0" hangingPunct="0"/>
            <a:r>
              <a:rPr lang="en-US" altLang="zh-TW" dirty="0" smtClean="0">
                <a:solidFill>
                  <a:schemeClr val="bg1"/>
                </a:solidFill>
                <a:ea typeface="新細明體" charset="-120"/>
              </a:rPr>
              <a:t>TSMC.UMC.SPIL.ASE.OSE…</a:t>
            </a:r>
            <a:endParaRPr lang="en-US" altLang="zh-TW" dirty="0">
              <a:solidFill>
                <a:schemeClr val="bg1"/>
              </a:solidFill>
              <a:ea typeface="新細明體" charset="-120"/>
            </a:endParaRPr>
          </a:p>
        </p:txBody>
      </p:sp>
      <p:sp>
        <p:nvSpPr>
          <p:cNvPr id="48133" name="AutoShape 5"/>
          <p:cNvSpPr>
            <a:spLocks noChangeArrowheads="1"/>
          </p:cNvSpPr>
          <p:nvPr/>
        </p:nvSpPr>
        <p:spPr bwMode="gray">
          <a:xfrm>
            <a:off x="632520" y="35814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shade val="46275"/>
                  <a:invGamma/>
                </a:srgbClr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zh-TW" altLang="zh-TW" dirty="0">
                <a:solidFill>
                  <a:schemeClr val="bg1"/>
                </a:solidFill>
              </a:rPr>
              <a:t>精密機械及重工業</a:t>
            </a:r>
            <a:r>
              <a:rPr lang="en-US" altLang="zh-TW" dirty="0" smtClean="0">
                <a:solidFill>
                  <a:schemeClr val="bg1"/>
                </a:solidFill>
                <a:ea typeface="新細明體" charset="-120"/>
              </a:rPr>
              <a:t>(15%)</a:t>
            </a:r>
            <a:endParaRPr lang="en-US" altLang="zh-TW" dirty="0">
              <a:solidFill>
                <a:schemeClr val="bg1"/>
              </a:solidFill>
              <a:ea typeface="新細明體" charset="-120"/>
            </a:endParaRPr>
          </a:p>
        </p:txBody>
      </p:sp>
      <p:sp>
        <p:nvSpPr>
          <p:cNvPr id="48134" name="AutoShape 6"/>
          <p:cNvSpPr>
            <a:spLocks noChangeArrowheads="1"/>
          </p:cNvSpPr>
          <p:nvPr/>
        </p:nvSpPr>
        <p:spPr bwMode="gray">
          <a:xfrm>
            <a:off x="632520" y="47244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zh-TW" altLang="en-US" dirty="0" smtClean="0">
                <a:solidFill>
                  <a:schemeClr val="bg1"/>
                </a:solidFill>
                <a:ea typeface="新細明體" charset="-120"/>
              </a:rPr>
              <a:t>傳統產業</a:t>
            </a:r>
            <a:r>
              <a:rPr lang="en-US" altLang="zh-TW" dirty="0" smtClean="0">
                <a:solidFill>
                  <a:schemeClr val="bg1"/>
                </a:solidFill>
                <a:ea typeface="新細明體" charset="-120"/>
              </a:rPr>
              <a:t>(5%)</a:t>
            </a:r>
            <a:endParaRPr lang="en-US" altLang="zh-TW" dirty="0">
              <a:solidFill>
                <a:schemeClr val="bg1"/>
              </a:solidFill>
              <a:ea typeface="新細明體" charset="-120"/>
            </a:endParaRPr>
          </a:p>
        </p:txBody>
      </p:sp>
      <p:sp>
        <p:nvSpPr>
          <p:cNvPr id="48135" name="AutoShape 7"/>
          <p:cNvSpPr>
            <a:spLocks noChangeArrowheads="1"/>
          </p:cNvSpPr>
          <p:nvPr/>
        </p:nvSpPr>
        <p:spPr bwMode="auto">
          <a:xfrm>
            <a:off x="5846440" y="3352800"/>
            <a:ext cx="32004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旭亞精技有限公司</a:t>
            </a:r>
            <a:endParaRPr lang="en-US" altLang="zh-TW" sz="2800" b="1" dirty="0">
              <a:effectLst>
                <a:outerShdw blurRad="38100" dist="38100" dir="2700000" algn="tl">
                  <a:srgbClr val="C0C0C0"/>
                </a:outerShdw>
              </a:effectLst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主要</a:t>
            </a:r>
            <a:r>
              <a:rPr lang="en-US" altLang="zh-TW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Pump </a:t>
            </a:r>
            <a:r>
              <a:rPr lang="zh-TW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銷售比率</a:t>
            </a:r>
            <a:endParaRPr lang="en-US" altLang="zh-TW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細明體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28800"/>
            <a:ext cx="8219256" cy="4968626"/>
          </a:xfrm>
        </p:spPr>
        <p:txBody>
          <a:bodyPr/>
          <a:lstStyle/>
          <a:p>
            <a:r>
              <a:rPr lang="zh-TW" altLang="zh-TW" b="1" dirty="0"/>
              <a:t>真空</a:t>
            </a:r>
            <a:r>
              <a:rPr lang="en-US" altLang="zh-TW" b="1" dirty="0"/>
              <a:t>Pump</a:t>
            </a:r>
            <a:r>
              <a:rPr lang="zh-TW" altLang="zh-TW" b="1" dirty="0" smtClean="0"/>
              <a:t>類</a:t>
            </a:r>
            <a:endParaRPr lang="en-US" altLang="zh-TW" b="1" dirty="0" smtClean="0"/>
          </a:p>
          <a:p>
            <a:pPr lvl="1"/>
            <a:r>
              <a:rPr lang="zh-TW" altLang="zh-TW" b="1" dirty="0">
                <a:solidFill>
                  <a:srgbClr val="002060"/>
                </a:solidFill>
                <a:latin typeface="+mj-ea"/>
                <a:ea typeface="+mj-ea"/>
              </a:rPr>
              <a:t>客製化</a:t>
            </a:r>
            <a:r>
              <a:rPr lang="zh-HK" altLang="zh-TW" b="1" dirty="0">
                <a:solidFill>
                  <a:srgbClr val="002060"/>
                </a:solidFill>
                <a:latin typeface="+mj-ea"/>
                <a:ea typeface="+mj-ea"/>
              </a:rPr>
              <a:t>水封</a:t>
            </a:r>
            <a:r>
              <a:rPr lang="zh-TW" altLang="zh-TW" b="1" dirty="0">
                <a:solidFill>
                  <a:srgbClr val="002060"/>
                </a:solidFill>
                <a:latin typeface="+mj-ea"/>
                <a:ea typeface="+mj-ea"/>
              </a:rPr>
              <a:t>式</a:t>
            </a:r>
            <a:r>
              <a:rPr lang="zh-HK" altLang="zh-TW" b="1" dirty="0">
                <a:solidFill>
                  <a:srgbClr val="002060"/>
                </a:solidFill>
                <a:latin typeface="+mj-ea"/>
                <a:ea typeface="+mj-ea"/>
              </a:rPr>
              <a:t>真空</a:t>
            </a:r>
            <a:r>
              <a:rPr lang="zh-TW" altLang="zh-TW" b="1" dirty="0">
                <a:solidFill>
                  <a:srgbClr val="002060"/>
                </a:solidFill>
                <a:latin typeface="+mj-ea"/>
                <a:ea typeface="+mj-ea"/>
              </a:rPr>
              <a:t>幫浦</a:t>
            </a:r>
            <a:r>
              <a:rPr lang="zh-TW" altLang="en-US" b="1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+mj-ea"/>
                <a:ea typeface="+mj-ea"/>
              </a:rPr>
              <a:t>30%</a:t>
            </a:r>
          </a:p>
          <a:p>
            <a:pPr lvl="1"/>
            <a:r>
              <a:rPr lang="zh-TW" altLang="en-US" dirty="0" smtClean="0">
                <a:solidFill>
                  <a:srgbClr val="002060"/>
                </a:solidFill>
                <a:latin typeface="+mj-ea"/>
                <a:ea typeface="+mj-ea"/>
              </a:rPr>
              <a:t>日本</a:t>
            </a:r>
            <a:r>
              <a:rPr lang="en-US" altLang="zh-TW" dirty="0" smtClean="0">
                <a:solidFill>
                  <a:srgbClr val="002060"/>
                </a:solidFill>
                <a:latin typeface="+mj-ea"/>
                <a:ea typeface="+mj-ea"/>
              </a:rPr>
              <a:t>Kashiyama</a:t>
            </a:r>
            <a:r>
              <a:rPr lang="zh-TW" altLang="zh-TW" dirty="0">
                <a:solidFill>
                  <a:srgbClr val="002060"/>
                </a:solidFill>
                <a:latin typeface="+mj-ea"/>
                <a:ea typeface="+mj-ea"/>
              </a:rPr>
              <a:t>總代理</a:t>
            </a:r>
            <a:r>
              <a:rPr lang="en-US" altLang="zh-TW" dirty="0">
                <a:solidFill>
                  <a:srgbClr val="002060"/>
                </a:solidFill>
                <a:latin typeface="+mj-ea"/>
                <a:ea typeface="+mj-ea"/>
              </a:rPr>
              <a:t> (</a:t>
            </a:r>
            <a:r>
              <a:rPr lang="zh-TW" altLang="zh-TW" dirty="0">
                <a:solidFill>
                  <a:srgbClr val="002060"/>
                </a:solidFill>
                <a:latin typeface="+mj-ea"/>
                <a:ea typeface="+mj-ea"/>
              </a:rPr>
              <a:t>水封式真空</a:t>
            </a:r>
            <a:r>
              <a:rPr lang="en-US" altLang="zh-TW" dirty="0">
                <a:solidFill>
                  <a:srgbClr val="002060"/>
                </a:solidFill>
                <a:latin typeface="+mj-ea"/>
                <a:ea typeface="+mj-ea"/>
              </a:rPr>
              <a:t>Pump</a:t>
            </a:r>
            <a:r>
              <a:rPr lang="zh-TW" altLang="zh-TW" dirty="0">
                <a:solidFill>
                  <a:srgbClr val="002060"/>
                </a:solidFill>
                <a:latin typeface="+mj-ea"/>
                <a:ea typeface="+mj-ea"/>
              </a:rPr>
              <a:t>；</a:t>
            </a:r>
            <a:r>
              <a:rPr lang="en-US" altLang="zh-TW" dirty="0" err="1">
                <a:solidFill>
                  <a:srgbClr val="002060"/>
                </a:solidFill>
                <a:latin typeface="+mj-ea"/>
                <a:ea typeface="+mj-ea"/>
              </a:rPr>
              <a:t>NeoDry</a:t>
            </a:r>
            <a:r>
              <a:rPr lang="en-US" altLang="zh-TW" dirty="0">
                <a:solidFill>
                  <a:srgbClr val="002060"/>
                </a:solidFill>
                <a:latin typeface="+mj-ea"/>
                <a:ea typeface="+mj-ea"/>
              </a:rPr>
              <a:t> Pump</a:t>
            </a:r>
            <a:r>
              <a:rPr lang="en-US" altLang="zh-TW" dirty="0" smtClean="0">
                <a:solidFill>
                  <a:srgbClr val="002060"/>
                </a:solidFill>
                <a:latin typeface="+mj-ea"/>
                <a:ea typeface="+mj-ea"/>
              </a:rPr>
              <a:t>): 35%</a:t>
            </a:r>
            <a:endParaRPr lang="zh-TW" altLang="zh-TW" dirty="0">
              <a:solidFill>
                <a:srgbClr val="002060"/>
              </a:solidFill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solidFill>
                  <a:srgbClr val="002060"/>
                </a:solidFill>
                <a:latin typeface="+mj-ea"/>
                <a:ea typeface="+mj-ea"/>
              </a:rPr>
              <a:t>客</a:t>
            </a:r>
            <a:r>
              <a:rPr lang="zh-TW" altLang="zh-TW" dirty="0">
                <a:solidFill>
                  <a:srgbClr val="002060"/>
                </a:solidFill>
                <a:latin typeface="+mj-ea"/>
                <a:ea typeface="+mj-ea"/>
              </a:rPr>
              <a:t>製化省能源真空</a:t>
            </a:r>
            <a:r>
              <a:rPr lang="zh-TW" altLang="zh-TW" dirty="0" smtClean="0">
                <a:solidFill>
                  <a:srgbClr val="002060"/>
                </a:solidFill>
                <a:latin typeface="+mj-ea"/>
                <a:ea typeface="+mj-ea"/>
              </a:rPr>
              <a:t>系統</a:t>
            </a:r>
            <a:r>
              <a:rPr lang="en-US" altLang="zh-TW" dirty="0" smtClean="0">
                <a:solidFill>
                  <a:srgbClr val="002060"/>
                </a:solidFill>
                <a:latin typeface="+mj-ea"/>
                <a:ea typeface="+mj-ea"/>
              </a:rPr>
              <a:t>:28%</a:t>
            </a:r>
            <a:endParaRPr lang="zh-TW" altLang="en-US" dirty="0">
              <a:solidFill>
                <a:srgbClr val="002060"/>
              </a:solidFill>
              <a:latin typeface="+mj-ea"/>
              <a:ea typeface="+mj-ea"/>
            </a:endParaRPr>
          </a:p>
          <a:p>
            <a:pPr lvl="1"/>
            <a:r>
              <a:rPr lang="zh-TW" altLang="en-US" dirty="0">
                <a:solidFill>
                  <a:srgbClr val="002060"/>
                </a:solidFill>
                <a:latin typeface="+mj-ea"/>
                <a:ea typeface="+mj-ea"/>
              </a:rPr>
              <a:t>日本</a:t>
            </a:r>
            <a:r>
              <a:rPr lang="en-US" altLang="zh-TW" dirty="0" err="1">
                <a:solidFill>
                  <a:srgbClr val="002060"/>
                </a:solidFill>
                <a:latin typeface="+mj-ea"/>
                <a:ea typeface="+mj-ea"/>
              </a:rPr>
              <a:t>Nikuni</a:t>
            </a:r>
            <a:r>
              <a:rPr lang="en-US" altLang="zh-TW" dirty="0">
                <a:solidFill>
                  <a:srgbClr val="002060"/>
                </a:solidFill>
                <a:latin typeface="+mj-ea"/>
                <a:ea typeface="+mj-ea"/>
              </a:rPr>
              <a:t> Pump: 5%</a:t>
            </a:r>
          </a:p>
          <a:p>
            <a:pPr lvl="1"/>
            <a:r>
              <a:rPr lang="zh-TW" altLang="en-US" dirty="0">
                <a:solidFill>
                  <a:srgbClr val="002060"/>
                </a:solidFill>
                <a:latin typeface="+mj-ea"/>
                <a:ea typeface="+mj-ea"/>
              </a:rPr>
              <a:t>日本</a:t>
            </a:r>
            <a:r>
              <a:rPr lang="zh-TW" altLang="zh-TW" dirty="0">
                <a:solidFill>
                  <a:srgbClr val="002060"/>
                </a:solidFill>
                <a:latin typeface="+mj-ea"/>
                <a:ea typeface="+mj-ea"/>
              </a:rPr>
              <a:t>佐藤真空</a:t>
            </a:r>
            <a:r>
              <a:rPr lang="en-US" altLang="zh-TW" dirty="0">
                <a:solidFill>
                  <a:srgbClr val="002060"/>
                </a:solidFill>
                <a:latin typeface="+mj-ea"/>
                <a:ea typeface="+mj-ea"/>
              </a:rPr>
              <a:t>Pump</a:t>
            </a:r>
            <a:r>
              <a:rPr lang="zh-TW" altLang="zh-TW" dirty="0">
                <a:solidFill>
                  <a:srgbClr val="002060"/>
                </a:solidFill>
                <a:latin typeface="+mj-ea"/>
                <a:ea typeface="+mj-ea"/>
              </a:rPr>
              <a:t>總代理</a:t>
            </a:r>
            <a:r>
              <a:rPr lang="en-US" altLang="zh-TW" dirty="0">
                <a:solidFill>
                  <a:srgbClr val="002060"/>
                </a:solidFill>
                <a:latin typeface="+mj-ea"/>
                <a:ea typeface="+mj-ea"/>
              </a:rPr>
              <a:t>: 2%</a:t>
            </a:r>
          </a:p>
          <a:p>
            <a:pPr lvl="1"/>
            <a:endParaRPr lang="en-US" altLang="zh-TW" b="1" dirty="0" smtClean="0">
              <a:solidFill>
                <a:srgbClr val="002060"/>
              </a:solidFill>
            </a:endParaRPr>
          </a:p>
          <a:p>
            <a:pPr lvl="1"/>
            <a:endParaRPr lang="en-US" altLang="zh-TW" b="1" dirty="0" smtClean="0">
              <a:solidFill>
                <a:srgbClr val="002060"/>
              </a:solidFill>
            </a:endParaRPr>
          </a:p>
          <a:p>
            <a:pPr lvl="1"/>
            <a:endParaRPr lang="zh-TW" altLang="zh-TW" dirty="0">
              <a:solidFill>
                <a:srgbClr val="002060"/>
              </a:solidFill>
            </a:endParaRPr>
          </a:p>
          <a:p>
            <a:pPr lvl="1"/>
            <a:endParaRPr lang="zh-TW" altLang="zh-TW" dirty="0"/>
          </a:p>
          <a:p>
            <a:pPr lvl="1"/>
            <a:endParaRPr lang="en-US" altLang="zh-TW" dirty="0" smtClean="0"/>
          </a:p>
          <a:p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26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02060"/>
                </a:solidFill>
                <a:ea typeface="新細明體" charset="-120"/>
              </a:rPr>
              <a:t>技術維修項目</a:t>
            </a:r>
            <a:endParaRPr lang="en-US" altLang="zh-TW" dirty="0">
              <a:solidFill>
                <a:srgbClr val="002060"/>
              </a:solidFill>
              <a:ea typeface="新細明體" charset="-120"/>
            </a:endParaRPr>
          </a:p>
        </p:txBody>
      </p:sp>
      <p:sp>
        <p:nvSpPr>
          <p:cNvPr id="44035" name="Freeform 3"/>
          <p:cNvSpPr>
            <a:spLocks noEditPoints="1"/>
          </p:cNvSpPr>
          <p:nvPr/>
        </p:nvSpPr>
        <p:spPr bwMode="gray">
          <a:xfrm rot="-1358056">
            <a:off x="1077913" y="2614613"/>
            <a:ext cx="6853237" cy="280352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12157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white">
          <a:xfrm>
            <a:off x="4114800" y="2209800"/>
            <a:ext cx="68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chemeClr val="bg1"/>
                </a:solidFill>
                <a:latin typeface="Verdana" pitchFamily="34" charset="0"/>
                <a:ea typeface="新細明體" charset="-120"/>
              </a:rPr>
              <a:t>Text</a:t>
            </a:r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white">
          <a:xfrm>
            <a:off x="2436813" y="5424488"/>
            <a:ext cx="68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chemeClr val="bg1"/>
                </a:solidFill>
                <a:latin typeface="Verdana" pitchFamily="34" charset="0"/>
                <a:ea typeface="新細明體" charset="-120"/>
              </a:rPr>
              <a:t>Text</a:t>
            </a:r>
          </a:p>
        </p:txBody>
      </p:sp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88840"/>
            <a:ext cx="1974981" cy="132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69849"/>
            <a:ext cx="1486330" cy="14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82" y="3242399"/>
            <a:ext cx="1414530" cy="148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201" y="4741891"/>
            <a:ext cx="1233884" cy="159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6200353" y="3573016"/>
            <a:ext cx="1368152" cy="1535258"/>
            <a:chOff x="6300192" y="3357671"/>
            <a:chExt cx="1368152" cy="1535258"/>
          </a:xfrm>
        </p:grpSpPr>
        <p:pic>
          <p:nvPicPr>
            <p:cNvPr id="10" name="圖片 9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3757721"/>
              <a:ext cx="1356723" cy="1135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圖片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4369" y="3357671"/>
              <a:ext cx="1323975" cy="400050"/>
            </a:xfrm>
            <a:prstGeom prst="rect">
              <a:avLst/>
            </a:prstGeom>
          </p:spPr>
        </p:pic>
      </p:grpSp>
      <p:grpSp>
        <p:nvGrpSpPr>
          <p:cNvPr id="3" name="群組 2"/>
          <p:cNvGrpSpPr/>
          <p:nvPr/>
        </p:nvGrpSpPr>
        <p:grpSpPr>
          <a:xfrm>
            <a:off x="4137025" y="4207295"/>
            <a:ext cx="1333500" cy="1854216"/>
            <a:chOff x="4132183" y="4027537"/>
            <a:chExt cx="1333500" cy="1854216"/>
          </a:xfrm>
        </p:grpSpPr>
        <p:pic>
          <p:nvPicPr>
            <p:cNvPr id="11" name="圖片 10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66" y="4437112"/>
              <a:ext cx="1323817" cy="1444641"/>
            </a:xfrm>
            <a:prstGeom prst="rect">
              <a:avLst/>
            </a:prstGeom>
          </p:spPr>
        </p:pic>
        <p:pic>
          <p:nvPicPr>
            <p:cNvPr id="17" name="圖片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2183" y="4027537"/>
              <a:ext cx="1333500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0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2060"/>
                </a:solidFill>
                <a:ea typeface="新細明體" charset="-120"/>
              </a:rPr>
              <a:t>技術維修</a:t>
            </a:r>
            <a:r>
              <a:rPr lang="zh-TW" altLang="en-US" dirty="0" smtClean="0">
                <a:solidFill>
                  <a:srgbClr val="002060"/>
                </a:solidFill>
                <a:ea typeface="新細明體" charset="-120"/>
              </a:rPr>
              <a:t>項目</a:t>
            </a:r>
            <a:endParaRPr lang="zh-TW" altLang="en-US" dirty="0"/>
          </a:p>
        </p:txBody>
      </p:sp>
      <p:sp>
        <p:nvSpPr>
          <p:cNvPr id="4" name="Freeform 3"/>
          <p:cNvSpPr>
            <a:spLocks noEditPoints="1"/>
          </p:cNvSpPr>
          <p:nvPr/>
        </p:nvSpPr>
        <p:spPr bwMode="gray">
          <a:xfrm rot="-1358056">
            <a:off x="1077913" y="2614613"/>
            <a:ext cx="6853237" cy="280352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12157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white">
          <a:xfrm>
            <a:off x="4114800" y="2209800"/>
            <a:ext cx="68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chemeClr val="bg1"/>
                </a:solidFill>
                <a:latin typeface="Verdana" pitchFamily="34" charset="0"/>
                <a:ea typeface="新細明體" charset="-120"/>
              </a:rPr>
              <a:t>Text</a:t>
            </a:r>
          </a:p>
        </p:txBody>
      </p:sp>
      <p:pic>
        <p:nvPicPr>
          <p:cNvPr id="14" name="圖片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17" y="1864116"/>
            <a:ext cx="1234670" cy="105807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6516216" y="2132856"/>
            <a:ext cx="1645955" cy="1351047"/>
            <a:chOff x="6300192" y="1916832"/>
            <a:chExt cx="2066925" cy="1561745"/>
          </a:xfrm>
        </p:grpSpPr>
        <p:pic>
          <p:nvPicPr>
            <p:cNvPr id="15" name="圖片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0192" y="2602277"/>
              <a:ext cx="2066925" cy="876300"/>
            </a:xfrm>
            <a:prstGeom prst="rect">
              <a:avLst/>
            </a:prstGeom>
          </p:spPr>
        </p:pic>
        <p:pic>
          <p:nvPicPr>
            <p:cNvPr id="16" name="圖片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1162" y="1916832"/>
              <a:ext cx="1061720" cy="723900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>
            <a:off x="5986759" y="3927952"/>
            <a:ext cx="1239253" cy="1259533"/>
            <a:chOff x="6145485" y="3730309"/>
            <a:chExt cx="1666875" cy="1654491"/>
          </a:xfrm>
        </p:grpSpPr>
        <p:pic>
          <p:nvPicPr>
            <p:cNvPr id="18" name="圖片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1686" y="4016375"/>
              <a:ext cx="1425575" cy="1368425"/>
            </a:xfrm>
            <a:prstGeom prst="rect">
              <a:avLst/>
            </a:prstGeom>
          </p:spPr>
        </p:pic>
        <p:pic>
          <p:nvPicPr>
            <p:cNvPr id="19" name="圖片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5485" y="3730309"/>
              <a:ext cx="1666875" cy="307340"/>
            </a:xfrm>
            <a:prstGeom prst="rect">
              <a:avLst/>
            </a:prstGeom>
          </p:spPr>
        </p:pic>
      </p:grpSp>
      <p:sp>
        <p:nvSpPr>
          <p:cNvPr id="22" name="文字方塊 21"/>
          <p:cNvSpPr txBox="1"/>
          <p:nvPr/>
        </p:nvSpPr>
        <p:spPr>
          <a:xfrm>
            <a:off x="4618300" y="2892948"/>
            <a:ext cx="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Chiller</a:t>
            </a:r>
            <a:endParaRPr lang="zh-TW" altLang="en-US" sz="1200" dirty="0">
              <a:solidFill>
                <a:srgbClr val="002060"/>
              </a:solidFill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124200" y="2210711"/>
            <a:ext cx="1317684" cy="1422967"/>
            <a:chOff x="2390220" y="2522601"/>
            <a:chExt cx="1317684" cy="1422967"/>
          </a:xfrm>
        </p:grpSpPr>
        <p:pic>
          <p:nvPicPr>
            <p:cNvPr id="21" name="圖片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3768" y="2522601"/>
              <a:ext cx="1081137" cy="961302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2390220" y="3483903"/>
              <a:ext cx="1317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HK" altLang="zh-TW" sz="1200" b="1" dirty="0"/>
                <a:t>各類型耐酸</a:t>
              </a:r>
              <a:r>
                <a:rPr lang="zh-TW" altLang="zh-TW" sz="1200" b="1" dirty="0"/>
                <a:t>鹼</a:t>
              </a:r>
              <a:r>
                <a:rPr lang="en-US" altLang="zh-TW" sz="1200" b="1" dirty="0"/>
                <a:t>Pump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048746" y="3275933"/>
            <a:ext cx="1978141" cy="1102427"/>
            <a:chOff x="802365" y="3262678"/>
            <a:chExt cx="2481580" cy="1363844"/>
          </a:xfrm>
        </p:grpSpPr>
        <p:pic>
          <p:nvPicPr>
            <p:cNvPr id="25" name="圖片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365" y="3512097"/>
              <a:ext cx="2481580" cy="1114425"/>
            </a:xfrm>
            <a:prstGeom prst="rect">
              <a:avLst/>
            </a:prstGeom>
          </p:spPr>
        </p:pic>
        <p:pic>
          <p:nvPicPr>
            <p:cNvPr id="26" name="圖片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805" y="3262678"/>
              <a:ext cx="1790700" cy="302895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899592" y="4733225"/>
            <a:ext cx="1671955" cy="1398494"/>
            <a:chOff x="899592" y="4733225"/>
            <a:chExt cx="1671955" cy="1398494"/>
          </a:xfrm>
        </p:grpSpPr>
        <p:pic>
          <p:nvPicPr>
            <p:cNvPr id="28" name="圖片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592" y="5083969"/>
              <a:ext cx="1671955" cy="1047750"/>
            </a:xfrm>
            <a:prstGeom prst="rect">
              <a:avLst/>
            </a:prstGeom>
          </p:spPr>
        </p:pic>
        <p:pic>
          <p:nvPicPr>
            <p:cNvPr id="29" name="圖片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600" y="4733225"/>
              <a:ext cx="1250885" cy="351959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3135545" y="4854129"/>
            <a:ext cx="1022985" cy="1613904"/>
            <a:chOff x="3554529" y="4532102"/>
            <a:chExt cx="1022985" cy="1613904"/>
          </a:xfrm>
        </p:grpSpPr>
        <p:pic>
          <p:nvPicPr>
            <p:cNvPr id="31" name="圖片 30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529" y="5069681"/>
              <a:ext cx="1022985" cy="1076325"/>
            </a:xfrm>
            <a:prstGeom prst="rect">
              <a:avLst/>
            </a:prstGeom>
          </p:spPr>
        </p:pic>
        <p:pic>
          <p:nvPicPr>
            <p:cNvPr id="32" name="圖片 31"/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4532102"/>
              <a:ext cx="714185" cy="563145"/>
            </a:xfrm>
            <a:prstGeom prst="rect">
              <a:avLst/>
            </a:prstGeom>
          </p:spPr>
        </p:pic>
      </p:grpSp>
      <p:grpSp>
        <p:nvGrpSpPr>
          <p:cNvPr id="36" name="群組 35"/>
          <p:cNvGrpSpPr/>
          <p:nvPr/>
        </p:nvGrpSpPr>
        <p:grpSpPr>
          <a:xfrm>
            <a:off x="4559214" y="4438386"/>
            <a:ext cx="1182984" cy="1629228"/>
            <a:chOff x="4559214" y="4438386"/>
            <a:chExt cx="1182984" cy="1629228"/>
          </a:xfrm>
        </p:grpSpPr>
        <p:pic>
          <p:nvPicPr>
            <p:cNvPr id="34" name="圖片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7306" y="4854129"/>
              <a:ext cx="1066800" cy="1213485"/>
            </a:xfrm>
            <a:prstGeom prst="rect">
              <a:avLst/>
            </a:prstGeom>
          </p:spPr>
        </p:pic>
        <p:pic>
          <p:nvPicPr>
            <p:cNvPr id="35" name="圖片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59214" y="4438386"/>
              <a:ext cx="1182984" cy="422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600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02060"/>
                </a:solidFill>
                <a:ea typeface="新細明體" charset="-120"/>
              </a:rPr>
              <a:t>技術維修項目</a:t>
            </a:r>
            <a:endParaRPr lang="en-US" altLang="zh-TW" dirty="0">
              <a:solidFill>
                <a:srgbClr val="002060"/>
              </a:solidFill>
              <a:ea typeface="新細明體" charset="-120"/>
            </a:endParaRPr>
          </a:p>
        </p:txBody>
      </p:sp>
      <p:sp>
        <p:nvSpPr>
          <p:cNvPr id="44035" name="Freeform 3"/>
          <p:cNvSpPr>
            <a:spLocks noEditPoints="1"/>
          </p:cNvSpPr>
          <p:nvPr/>
        </p:nvSpPr>
        <p:spPr bwMode="gray">
          <a:xfrm rot="-1358056">
            <a:off x="887108" y="2614613"/>
            <a:ext cx="6853237" cy="280352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12157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white">
          <a:xfrm>
            <a:off x="3923995" y="2209800"/>
            <a:ext cx="68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chemeClr val="bg1"/>
                </a:solidFill>
                <a:latin typeface="Verdana" pitchFamily="34" charset="0"/>
                <a:ea typeface="新細明體" charset="-120"/>
              </a:rPr>
              <a:t>Text</a:t>
            </a:r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white">
          <a:xfrm>
            <a:off x="2246008" y="5424488"/>
            <a:ext cx="68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chemeClr val="bg1"/>
                </a:solidFill>
                <a:latin typeface="Verdana" pitchFamily="34" charset="0"/>
                <a:ea typeface="新細明體" charset="-120"/>
              </a:rPr>
              <a:t>Text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26" y="1847017"/>
            <a:ext cx="134778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30" y="1663661"/>
            <a:ext cx="1152128" cy="109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24" y="2819361"/>
            <a:ext cx="1152207" cy="126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31" y="4110645"/>
            <a:ext cx="1177948" cy="153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20" y="4707572"/>
            <a:ext cx="896145" cy="143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59" y="4707572"/>
            <a:ext cx="1076937" cy="13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53" y="2974701"/>
            <a:ext cx="1295818" cy="122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3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2060"/>
                </a:solidFill>
                <a:ea typeface="新細明體" charset="-120"/>
              </a:rPr>
              <a:t>技術維修項目</a:t>
            </a:r>
            <a:endParaRPr lang="en-US" altLang="zh-TW" dirty="0">
              <a:solidFill>
                <a:srgbClr val="002060"/>
              </a:solidFill>
              <a:ea typeface="新細明體" charset="-120"/>
            </a:endParaRPr>
          </a:p>
        </p:txBody>
      </p:sp>
      <p:sp>
        <p:nvSpPr>
          <p:cNvPr id="44035" name="Freeform 3"/>
          <p:cNvSpPr>
            <a:spLocks noEditPoints="1"/>
          </p:cNvSpPr>
          <p:nvPr/>
        </p:nvSpPr>
        <p:spPr bwMode="gray">
          <a:xfrm rot="-1358056">
            <a:off x="1077913" y="2614613"/>
            <a:ext cx="6853237" cy="280352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12157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white">
          <a:xfrm>
            <a:off x="4114800" y="2209800"/>
            <a:ext cx="68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chemeClr val="bg1"/>
                </a:solidFill>
                <a:latin typeface="Verdana" pitchFamily="34" charset="0"/>
                <a:ea typeface="新細明體" charset="-120"/>
              </a:rPr>
              <a:t>Text</a:t>
            </a:r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white">
          <a:xfrm>
            <a:off x="2436813" y="5424488"/>
            <a:ext cx="68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chemeClr val="bg1"/>
                </a:solidFill>
                <a:latin typeface="Verdana" pitchFamily="34" charset="0"/>
                <a:ea typeface="新細明體" charset="-120"/>
              </a:rPr>
              <a:t>Text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934" y="1818690"/>
            <a:ext cx="1315169" cy="134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23056"/>
            <a:ext cx="1383977" cy="143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63096"/>
            <a:ext cx="14716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72" y="4463543"/>
            <a:ext cx="1169377" cy="149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60" y="4139888"/>
            <a:ext cx="1506946" cy="107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190607"/>
            <a:ext cx="1140529" cy="157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4585620"/>
            <a:ext cx="1289050" cy="162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7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02060"/>
                </a:solidFill>
                <a:ea typeface="新細明體" charset="-120"/>
              </a:rPr>
              <a:t>真空周邊商品販賣</a:t>
            </a:r>
            <a:endParaRPr lang="en-US" altLang="zh-TW" dirty="0">
              <a:solidFill>
                <a:srgbClr val="002060"/>
              </a:solidFill>
              <a:ea typeface="新細明體" charset="-120"/>
            </a:endParaRPr>
          </a:p>
        </p:txBody>
      </p:sp>
      <p:sp>
        <p:nvSpPr>
          <p:cNvPr id="44035" name="Freeform 3"/>
          <p:cNvSpPr>
            <a:spLocks noEditPoints="1"/>
          </p:cNvSpPr>
          <p:nvPr/>
        </p:nvSpPr>
        <p:spPr bwMode="gray">
          <a:xfrm rot="-1358056">
            <a:off x="1077913" y="2614613"/>
            <a:ext cx="6853237" cy="280352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12157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white">
          <a:xfrm>
            <a:off x="4114800" y="2209800"/>
            <a:ext cx="68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chemeClr val="bg1"/>
                </a:solidFill>
                <a:latin typeface="Verdana" pitchFamily="34" charset="0"/>
                <a:ea typeface="新細明體" charset="-120"/>
              </a:rPr>
              <a:t>Text</a:t>
            </a:r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white">
          <a:xfrm>
            <a:off x="2436813" y="5424488"/>
            <a:ext cx="68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solidFill>
                  <a:schemeClr val="bg1"/>
                </a:solidFill>
                <a:latin typeface="Verdana" pitchFamily="34" charset="0"/>
                <a:ea typeface="新細明體" charset="-120"/>
              </a:rPr>
              <a:t>Text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06" y="1806426"/>
            <a:ext cx="2704601" cy="156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7" y="4026073"/>
            <a:ext cx="1296143" cy="190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4" y="4916040"/>
            <a:ext cx="1420018" cy="138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393156"/>
            <a:ext cx="1919331" cy="146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3" y="3368908"/>
            <a:ext cx="2315356" cy="186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5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971600" y="3063687"/>
            <a:ext cx="7391400" cy="563563"/>
          </a:xfrm>
        </p:spPr>
        <p:txBody>
          <a:bodyPr/>
          <a:lstStyle/>
          <a:p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AWCVS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自體循環真空</a:t>
            </a:r>
            <a:r>
              <a:rPr lang="zh-TW" altLang="en-US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3" y="3866945"/>
            <a:ext cx="2244689" cy="24761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472382"/>
            <a:ext cx="4245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WATER </a:t>
            </a:r>
            <a:r>
              <a:rPr lang="en-US" altLang="zh-TW" b="1" dirty="0">
                <a:solidFill>
                  <a:srgbClr val="FF0000"/>
                </a:solidFill>
              </a:rPr>
              <a:t>SAVING!  ENERGY SAVING!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122886" y="5782995"/>
            <a:ext cx="885824" cy="560070"/>
            <a:chOff x="0" y="0"/>
            <a:chExt cx="1803624" cy="134104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64097" cy="134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96" y="0"/>
              <a:ext cx="939528" cy="129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658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AWCVS</a:t>
            </a:r>
            <a:r>
              <a:rPr lang="zh-TW" altLang="en-US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特性</a:t>
            </a:r>
            <a:endParaRPr lang="zh-TW" altLang="en-US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57200" y="1828800"/>
            <a:ext cx="8219256" cy="496862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zh-TW" altLang="en-US" b="1" kern="0" dirty="0" smtClean="0">
                <a:solidFill>
                  <a:srgbClr val="002060"/>
                </a:solidFill>
              </a:rPr>
              <a:t>整體式設計採數位電子式電子控制，體積小</a:t>
            </a:r>
            <a:r>
              <a:rPr lang="zh-TW" altLang="en-US" b="1" kern="0" dirty="0" smtClean="0">
                <a:solidFill>
                  <a:srgbClr val="002060"/>
                </a:solidFill>
                <a:latin typeface="新細明體"/>
                <a:ea typeface="新細明體"/>
              </a:rPr>
              <a:t>、外觀精緻、可移動</a:t>
            </a:r>
            <a:endParaRPr lang="en-US" altLang="zh-TW" b="1" kern="0" dirty="0" smtClean="0">
              <a:solidFill>
                <a:srgbClr val="002060"/>
              </a:solidFill>
              <a:latin typeface="新細明體"/>
              <a:ea typeface="新細明體"/>
            </a:endParaRPr>
          </a:p>
          <a:p>
            <a:pPr lvl="1"/>
            <a:r>
              <a:rPr lang="zh-TW" altLang="en-US" b="1" kern="0" dirty="0" smtClean="0">
                <a:solidFill>
                  <a:srgbClr val="002060"/>
                </a:solidFill>
              </a:rPr>
              <a:t>專利自循環設計，無需外接循環冷卻水，適用於無法提供冷卻場所</a:t>
            </a:r>
            <a:endParaRPr lang="en-US" altLang="zh-TW" b="1" kern="0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b="1" kern="0" dirty="0" smtClean="0">
                <a:solidFill>
                  <a:srgbClr val="002060"/>
                </a:solidFill>
              </a:rPr>
              <a:t>無蒸發，水的消耗量極少，採用定期加水即可，設有水位過低警示裝置</a:t>
            </a:r>
            <a:endParaRPr lang="en-US" altLang="zh-TW" b="1" kern="0" dirty="0" smtClean="0">
              <a:solidFill>
                <a:srgbClr val="002060"/>
              </a:solidFill>
            </a:endParaRPr>
          </a:p>
          <a:p>
            <a:pPr lvl="1"/>
            <a:r>
              <a:rPr lang="en-US" altLang="zh-TW" b="1" kern="0" dirty="0" smtClean="0">
                <a:solidFill>
                  <a:srgbClr val="002060"/>
                </a:solidFill>
              </a:rPr>
              <a:t>100%</a:t>
            </a:r>
            <a:r>
              <a:rPr lang="zh-TW" altLang="en-US" b="1" kern="0" dirty="0" smtClean="0">
                <a:solidFill>
                  <a:srgbClr val="002060"/>
                </a:solidFill>
              </a:rPr>
              <a:t>無油設計，有利環境保護</a:t>
            </a:r>
            <a:endParaRPr lang="en-US" altLang="zh-TW" b="1" kern="0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b="1" kern="0" dirty="0" smtClean="0">
                <a:solidFill>
                  <a:srgbClr val="002060"/>
                </a:solidFill>
              </a:rPr>
              <a:t>故障警示輸出採用數位顯示，故障訊號明確精準，只要依訊號既可輕易故障排除</a:t>
            </a:r>
            <a:endParaRPr lang="en-US" altLang="zh-TW" b="1" kern="0" dirty="0" smtClean="0">
              <a:solidFill>
                <a:srgbClr val="002060"/>
              </a:solidFill>
            </a:endParaRPr>
          </a:p>
          <a:p>
            <a:pPr lvl="1"/>
            <a:endParaRPr lang="en-US" altLang="zh-TW" b="1" kern="0" dirty="0" smtClean="0">
              <a:solidFill>
                <a:srgbClr val="002060"/>
              </a:solidFill>
            </a:endParaRPr>
          </a:p>
          <a:p>
            <a:pPr lvl="1"/>
            <a:endParaRPr lang="zh-TW" altLang="zh-TW" kern="0" dirty="0" smtClean="0">
              <a:solidFill>
                <a:srgbClr val="002060"/>
              </a:solidFill>
            </a:endParaRPr>
          </a:p>
          <a:p>
            <a:pPr lvl="1"/>
            <a:endParaRPr lang="zh-TW" altLang="zh-TW" kern="0" dirty="0" smtClean="0"/>
          </a:p>
          <a:p>
            <a:pPr lvl="1"/>
            <a:endParaRPr lang="en-US" altLang="zh-TW" kern="0" dirty="0" smtClean="0"/>
          </a:p>
          <a:p>
            <a:endParaRPr lang="zh-TW" altLang="zh-TW" kern="0" dirty="0" smtClean="0"/>
          </a:p>
          <a:p>
            <a:endParaRPr lang="zh-TW" altLang="en-US" kern="0" dirty="0"/>
          </a:p>
        </p:txBody>
      </p:sp>
      <p:grpSp>
        <p:nvGrpSpPr>
          <p:cNvPr id="5" name="群組 4"/>
          <p:cNvGrpSpPr/>
          <p:nvPr/>
        </p:nvGrpSpPr>
        <p:grpSpPr>
          <a:xfrm>
            <a:off x="8233544" y="5877682"/>
            <a:ext cx="885824" cy="560070"/>
            <a:chOff x="0" y="0"/>
            <a:chExt cx="1803624" cy="134104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64097" cy="134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96" y="0"/>
              <a:ext cx="939528" cy="129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792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仕</a:t>
            </a:r>
            <a:r>
              <a:rPr lang="zh-TW" altLang="en-US" dirty="0" smtClean="0"/>
              <a:t> 樣 表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870276"/>
            <a:ext cx="50958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5" y="1916832"/>
            <a:ext cx="36290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16832"/>
            <a:ext cx="4332709" cy="283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51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Water Ring Pump </a:t>
            </a:r>
            <a:r>
              <a:rPr lang="zh-TW" altLang="en-US" dirty="0" smtClean="0"/>
              <a:t>構造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9036496" cy="382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8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副標題 2"/>
          <p:cNvSpPr txBox="1">
            <a:spLocks/>
          </p:cNvSpPr>
          <p:nvPr/>
        </p:nvSpPr>
        <p:spPr bwMode="auto">
          <a:xfrm>
            <a:off x="2045792" y="3451448"/>
            <a:ext cx="6400800" cy="177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TW" altLang="en-US" sz="5400" b="1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工控維修介紹</a:t>
            </a:r>
            <a:endParaRPr lang="en-US" altLang="zh-TW" sz="5400" b="1" kern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36" y="3356992"/>
            <a:ext cx="1518096" cy="17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74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229600" cy="792088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維修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服務概略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79017"/>
            <a:ext cx="8219256" cy="4718335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b="1" dirty="0" smtClean="0">
                <a:ea typeface="新細明體"/>
              </a:rPr>
              <a:t>   </a:t>
            </a:r>
            <a:r>
              <a:rPr lang="zh-TW" altLang="en-US" sz="2600" b="1" dirty="0" smtClean="0"/>
              <a:t>設立維修服務</a:t>
            </a:r>
            <a:r>
              <a:rPr lang="zh-TW" altLang="en-US" sz="2600" b="1" dirty="0"/>
              <a:t>部門</a:t>
            </a:r>
            <a:r>
              <a:rPr lang="zh-TW" altLang="en-US" sz="2600" b="1" dirty="0" smtClean="0">
                <a:latin typeface="新細明體"/>
              </a:rPr>
              <a:t>，</a:t>
            </a:r>
            <a:r>
              <a:rPr lang="zh-TW" altLang="en-US" sz="2600" b="1" dirty="0" smtClean="0"/>
              <a:t>處理各式機台設備電腦主機及觸控顯示器、人機介面、控制器、驅動器、工業機板電路板</a:t>
            </a:r>
            <a:r>
              <a:rPr lang="en-US" altLang="zh-TW" sz="2600" b="1" dirty="0" smtClean="0"/>
              <a:t>…</a:t>
            </a:r>
            <a:r>
              <a:rPr lang="zh-TW" altLang="en-US" sz="2600" b="1" dirty="0" smtClean="0"/>
              <a:t>等</a:t>
            </a:r>
            <a:r>
              <a:rPr lang="zh-TW" altLang="en-US" sz="2600" b="1" dirty="0" smtClean="0">
                <a:solidFill>
                  <a:srgbClr val="FF0000"/>
                </a:solidFill>
              </a:rPr>
              <a:t>維修保養</a:t>
            </a:r>
            <a:r>
              <a:rPr lang="zh-TW" altLang="en-US" sz="2600" b="1" dirty="0" smtClean="0"/>
              <a:t>及</a:t>
            </a:r>
            <a:r>
              <a:rPr lang="zh-TW" altLang="en-US" sz="2600" b="1" dirty="0" smtClean="0">
                <a:solidFill>
                  <a:srgbClr val="FF0000"/>
                </a:solidFill>
              </a:rPr>
              <a:t>銷售服務</a:t>
            </a:r>
            <a:r>
              <a:rPr lang="zh-TW" altLang="en-US" sz="2600" b="1" dirty="0" smtClean="0">
                <a:latin typeface="新細明體"/>
              </a:rPr>
              <a:t>，</a:t>
            </a:r>
            <a:r>
              <a:rPr lang="zh-TW" altLang="en-US" sz="2600" b="1" dirty="0" smtClean="0"/>
              <a:t>提供有需求的客戶最好的服務。</a:t>
            </a:r>
            <a:endParaRPr lang="en-US" altLang="zh-TW" sz="2600" b="1" dirty="0" smtClean="0"/>
          </a:p>
          <a:p>
            <a:r>
              <a:rPr lang="zh-TW" altLang="en-US" sz="2600" b="1" u="sng" dirty="0">
                <a:ea typeface="新細明體"/>
              </a:rPr>
              <a:t>友善及透明的服務條件</a:t>
            </a:r>
            <a:r>
              <a:rPr lang="en-US" altLang="zh-TW" sz="2600" b="1" u="sng" dirty="0" smtClean="0">
                <a:ea typeface="新細明體"/>
              </a:rPr>
              <a:t>:</a:t>
            </a:r>
          </a:p>
          <a:p>
            <a:pPr marL="0" indent="0">
              <a:buNone/>
            </a:pPr>
            <a:r>
              <a:rPr lang="zh-TW" altLang="en-US" sz="2400" b="1" dirty="0" smtClean="0">
                <a:latin typeface="新細明體"/>
                <a:ea typeface="新細明體"/>
              </a:rPr>
              <a:t>    </a:t>
            </a:r>
            <a:r>
              <a:rPr lang="en-US" altLang="zh-TW" sz="2400" b="1" dirty="0" smtClean="0">
                <a:latin typeface="新細明體"/>
                <a:ea typeface="新細明體"/>
              </a:rPr>
              <a:t>★</a:t>
            </a:r>
            <a:r>
              <a:rPr lang="zh-TW" altLang="en-US" sz="2400" dirty="0" smtClean="0">
                <a:latin typeface="新細明體"/>
                <a:ea typeface="新細明體"/>
              </a:rPr>
              <a:t>維修件入庫建檔</a:t>
            </a:r>
            <a:endParaRPr lang="en-US" altLang="zh-TW" sz="2400" dirty="0" smtClean="0">
              <a:latin typeface="新細明體"/>
              <a:ea typeface="新細明體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新細明體"/>
                <a:ea typeface="新細明體"/>
              </a:rPr>
              <a:t>    </a:t>
            </a:r>
            <a:r>
              <a:rPr lang="zh-TW" altLang="zh-TW" sz="2400" dirty="0" smtClean="0">
                <a:latin typeface="新細明體"/>
                <a:ea typeface="新細明體"/>
              </a:rPr>
              <a:t>★</a:t>
            </a:r>
            <a:r>
              <a:rPr lang="zh-TW" altLang="en-US" sz="2400" dirty="0" smtClean="0">
                <a:latin typeface="新細明體"/>
                <a:ea typeface="新細明體"/>
              </a:rPr>
              <a:t>工程部門依異常狀況檢測查修</a:t>
            </a:r>
            <a:endParaRPr lang="en-US" altLang="zh-TW" sz="2400" dirty="0" smtClean="0">
              <a:latin typeface="新細明體"/>
              <a:ea typeface="新細明體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新細明體"/>
                <a:ea typeface="新細明體"/>
              </a:rPr>
              <a:t>    </a:t>
            </a:r>
            <a:r>
              <a:rPr lang="zh-TW" altLang="zh-TW" sz="2400" dirty="0" smtClean="0">
                <a:latin typeface="新細明體"/>
                <a:ea typeface="新細明體"/>
              </a:rPr>
              <a:t>★</a:t>
            </a:r>
            <a:r>
              <a:rPr lang="zh-TW" altLang="en-US" sz="2400" dirty="0" smtClean="0">
                <a:latin typeface="新細明體"/>
                <a:ea typeface="新細明體"/>
              </a:rPr>
              <a:t>提供正式報價單說明維修項目</a:t>
            </a:r>
            <a:endParaRPr lang="en-US" altLang="zh-TW" sz="2400" dirty="0" smtClean="0">
              <a:latin typeface="新細明體"/>
              <a:ea typeface="新細明體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新細明體"/>
                <a:ea typeface="新細明體"/>
              </a:rPr>
              <a:t>    </a:t>
            </a:r>
            <a:r>
              <a:rPr lang="zh-TW" altLang="zh-TW" sz="2400" dirty="0" smtClean="0">
                <a:latin typeface="新細明體"/>
                <a:ea typeface="新細明體"/>
              </a:rPr>
              <a:t>★</a:t>
            </a:r>
            <a:r>
              <a:rPr lang="zh-TW" altLang="en-US" sz="2400" dirty="0" smtClean="0">
                <a:latin typeface="新細明體"/>
                <a:ea typeface="新細明體"/>
              </a:rPr>
              <a:t>完修提供制式維修報告書</a:t>
            </a:r>
            <a:endParaRPr lang="en-US" altLang="zh-TW" sz="2400" dirty="0" smtClean="0">
              <a:latin typeface="新細明體"/>
              <a:ea typeface="新細明體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新細明體"/>
                <a:ea typeface="新細明體"/>
              </a:rPr>
              <a:t>    </a:t>
            </a:r>
            <a:r>
              <a:rPr lang="zh-TW" altLang="zh-TW" sz="2400" dirty="0" smtClean="0">
                <a:latin typeface="新細明體"/>
                <a:ea typeface="新細明體"/>
              </a:rPr>
              <a:t>★</a:t>
            </a:r>
            <a:r>
              <a:rPr lang="zh-TW" altLang="en-US" sz="2400" dirty="0" smtClean="0">
                <a:solidFill>
                  <a:srgbClr val="FF0000"/>
                </a:solidFill>
                <a:latin typeface="新細明體"/>
                <a:ea typeface="新細明體"/>
              </a:rPr>
              <a:t>急修件處理支援</a:t>
            </a:r>
            <a:endParaRPr lang="en-US" altLang="zh-TW" sz="2400" dirty="0" smtClean="0">
              <a:solidFill>
                <a:srgbClr val="FF0000"/>
              </a:solidFill>
              <a:ea typeface="新細明體"/>
            </a:endParaRPr>
          </a:p>
          <a:p>
            <a:pPr marL="0" indent="0">
              <a:buNone/>
            </a:pPr>
            <a:endParaRPr lang="en-US" altLang="zh-TW" sz="3200" b="1" dirty="0"/>
          </a:p>
          <a:p>
            <a:pPr marL="0" indent="0">
              <a:buNone/>
            </a:pPr>
            <a:endParaRPr lang="en-US" altLang="zh-TW" sz="3200" b="1" dirty="0" smtClean="0">
              <a:ea typeface="新細明體"/>
            </a:endParaRPr>
          </a:p>
          <a:p>
            <a:pPr marL="0" indent="0">
              <a:buNone/>
            </a:pPr>
            <a:endParaRPr lang="en-US" altLang="zh-TW" sz="3200" dirty="0" smtClean="0">
              <a:ea typeface="新細明體"/>
            </a:endParaRPr>
          </a:p>
          <a:p>
            <a:pPr marL="0" indent="0">
              <a:buNone/>
            </a:pPr>
            <a:endParaRPr lang="en-US" altLang="zh-TW" sz="3200" dirty="0" smtClean="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60677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0662"/>
            <a:ext cx="8229600" cy="994122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latin typeface="+mn-lt"/>
                <a:ea typeface="標楷體" panose="03000509000000000000" pitchFamily="65" charset="-120"/>
              </a:rPr>
              <a:t>DISCO</a:t>
            </a:r>
            <a:r>
              <a:rPr lang="zh-TW" altLang="en-US" sz="4000" b="1" dirty="0" smtClean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sz="4000" b="1" dirty="0">
                <a:latin typeface="+mn-lt"/>
                <a:ea typeface="標楷體" panose="03000509000000000000" pitchFamily="65" charset="-120"/>
              </a:rPr>
              <a:t>DF6361 </a:t>
            </a:r>
            <a:r>
              <a:rPr lang="zh-TW" altLang="en-US" sz="4000" b="1" dirty="0" smtClean="0">
                <a:latin typeface="+mn-lt"/>
                <a:ea typeface="標楷體" panose="03000509000000000000" pitchFamily="65" charset="-120"/>
              </a:rPr>
              <a:t>電腦維修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55576" y="1648396"/>
            <a:ext cx="7632848" cy="2016224"/>
          </a:xfrm>
        </p:spPr>
        <p:txBody>
          <a:bodyPr>
            <a:normAutofit/>
          </a:bodyPr>
          <a:lstStyle/>
          <a:p>
            <a:r>
              <a:rPr lang="zh-TW" altLang="en-US" sz="3000" b="1" dirty="0" smtClean="0">
                <a:ea typeface="標楷體" panose="03000509000000000000" pitchFamily="65" charset="-120"/>
              </a:rPr>
              <a:t>維修處理經驗</a:t>
            </a:r>
            <a:r>
              <a:rPr lang="en-US" altLang="zh-TW" sz="3000" b="1" dirty="0" smtClean="0"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zh-TW" altLang="en-US" sz="3000" b="1" dirty="0" smtClean="0">
                <a:ea typeface="標楷體" panose="03000509000000000000" pitchFamily="65" charset="-120"/>
              </a:rPr>
              <a:t>    </a:t>
            </a:r>
            <a:r>
              <a:rPr lang="en-US" altLang="zh-TW" dirty="0" smtClean="0"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ea typeface="標楷體" panose="03000509000000000000" pitchFamily="65" charset="-120"/>
              </a:rPr>
              <a:t> 無法開機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ea typeface="標楷體" panose="03000509000000000000" pitchFamily="65" charset="-120"/>
              </a:rPr>
              <a:t>         </a:t>
            </a:r>
            <a:r>
              <a:rPr lang="en-US" altLang="zh-TW" dirty="0" smtClean="0"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ea typeface="標楷體" panose="03000509000000000000" pitchFamily="65" charset="-120"/>
              </a:rPr>
              <a:t> 無法</a:t>
            </a:r>
            <a:r>
              <a:rPr lang="zh-TW" altLang="en-US" dirty="0">
                <a:ea typeface="標楷體" panose="03000509000000000000" pitchFamily="65" charset="-120"/>
              </a:rPr>
              <a:t>觸</a:t>
            </a:r>
            <a:r>
              <a:rPr lang="zh-TW" altLang="en-US" dirty="0" smtClean="0">
                <a:ea typeface="標楷體" panose="03000509000000000000" pitchFamily="65" charset="-120"/>
              </a:rPr>
              <a:t>控</a:t>
            </a:r>
            <a:endParaRPr lang="en-US" altLang="zh-TW" dirty="0" smtClean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ea typeface="標楷體" panose="03000509000000000000" pitchFamily="65" charset="-120"/>
              </a:rPr>
              <a:t>     </a:t>
            </a:r>
            <a:r>
              <a:rPr lang="en-US" altLang="zh-TW" dirty="0" smtClean="0"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ea typeface="標楷體" panose="03000509000000000000" pitchFamily="65" charset="-120"/>
              </a:rPr>
              <a:t>POWER </a:t>
            </a:r>
            <a:r>
              <a:rPr lang="en-US" altLang="zh-TW" dirty="0">
                <a:ea typeface="標楷體" panose="03000509000000000000" pitchFamily="65" charset="-120"/>
              </a:rPr>
              <a:t>FAIL 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ea typeface="標楷體" panose="03000509000000000000" pitchFamily="65" charset="-120"/>
              </a:rPr>
              <a:t>   </a:t>
            </a:r>
            <a:r>
              <a:rPr lang="en-US" altLang="zh-TW" dirty="0" smtClean="0">
                <a:ea typeface="標楷體" panose="03000509000000000000" pitchFamily="65" charset="-120"/>
              </a:rPr>
              <a:t>4.</a:t>
            </a:r>
            <a:r>
              <a:rPr lang="zh-TW" altLang="en-US" dirty="0" smtClean="0"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ea typeface="標楷體" panose="03000509000000000000" pitchFamily="65" charset="-120"/>
              </a:rPr>
              <a:t>FAN FAIL</a:t>
            </a:r>
            <a:r>
              <a:rPr lang="zh-TW" altLang="en-US" dirty="0" smtClean="0"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ea typeface="標楷體" panose="03000509000000000000" pitchFamily="65" charset="-120"/>
              </a:rPr>
              <a:t>…</a:t>
            </a:r>
            <a:r>
              <a:rPr lang="zh-TW" altLang="en-US" dirty="0" smtClean="0">
                <a:ea typeface="標楷體" panose="03000509000000000000" pitchFamily="65" charset="-120"/>
              </a:rPr>
              <a:t>疑難雜症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5" y="3664619"/>
            <a:ext cx="3672409" cy="2636751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8059" y="3081344"/>
            <a:ext cx="2644700" cy="38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4599" y="620688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 smtClean="0">
                <a:latin typeface="+mn-lt"/>
                <a:ea typeface="+mn-ea"/>
              </a:rPr>
              <a:t>       SYSTEM CONTROL RACK</a:t>
            </a:r>
            <a:r>
              <a:rPr lang="zh-TW" altLang="en-US" sz="4000" b="1" dirty="0" smtClean="0">
                <a:latin typeface="+mn-lt"/>
                <a:ea typeface="+mn-ea"/>
              </a:rPr>
              <a:t> 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維修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49" y="2513435"/>
            <a:ext cx="4171950" cy="2571749"/>
          </a:xfrm>
          <a:prstGeom prst="rect">
            <a:avLst/>
          </a:prstGeom>
        </p:spPr>
      </p:pic>
      <p:pic>
        <p:nvPicPr>
          <p:cNvPr id="11" name="圖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1" y="2513434"/>
            <a:ext cx="393266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9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320" y="548680"/>
            <a:ext cx="8229600" cy="792088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latin typeface="+mn-lt"/>
                <a:ea typeface="+mn-ea"/>
              </a:rPr>
              <a:t>CONTROL PC</a:t>
            </a:r>
            <a:r>
              <a:rPr lang="zh-TW" altLang="en-US" sz="4000" b="1" dirty="0" smtClean="0">
                <a:latin typeface="+mn-lt"/>
                <a:ea typeface="+mn-ea"/>
              </a:rPr>
              <a:t> 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維修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10" y="1772816"/>
            <a:ext cx="2964881" cy="3744416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32856"/>
            <a:ext cx="4324350" cy="338437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81421" y="5643598"/>
            <a:ext cx="2328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 smtClean="0">
                <a:sym typeface="Wingdings"/>
              </a:rPr>
              <a:t>  </a:t>
            </a:r>
            <a:r>
              <a:rPr lang="en-US" altLang="zh-TW" sz="3000" b="1" dirty="0" smtClean="0"/>
              <a:t>PRECIO</a:t>
            </a:r>
            <a:endParaRPr lang="zh-TW" altLang="en-US" sz="30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479758" y="5624221"/>
            <a:ext cx="2328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 smtClean="0">
                <a:sym typeface="Wingdings"/>
              </a:rPr>
              <a:t>  UF3000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260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0312" y="620688"/>
            <a:ext cx="8229600" cy="792088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latin typeface="+mn-lt"/>
                <a:ea typeface="+mn-ea"/>
              </a:rPr>
              <a:t>TOUCH PANEL</a:t>
            </a:r>
            <a:r>
              <a:rPr lang="zh-TW" altLang="en-US" sz="4000" b="1" dirty="0" smtClean="0">
                <a:latin typeface="+mn-lt"/>
                <a:ea typeface="+mn-ea"/>
              </a:rPr>
              <a:t> 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維修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19572" y="5322597"/>
            <a:ext cx="2328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 smtClean="0">
                <a:sym typeface="Wingdings"/>
              </a:rPr>
              <a:t>  TEL</a:t>
            </a:r>
            <a:r>
              <a:rPr lang="zh-TW" altLang="en-US" sz="3000" b="1" dirty="0" smtClean="0">
                <a:sym typeface="Wingdings"/>
              </a:rPr>
              <a:t>系列</a:t>
            </a:r>
            <a:endParaRPr lang="zh-TW" altLang="en-US" sz="30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306074" y="5322597"/>
            <a:ext cx="2528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 smtClean="0">
                <a:sym typeface="Wingdings"/>
              </a:rPr>
              <a:t>  TSK</a:t>
            </a:r>
            <a:r>
              <a:rPr lang="zh-TW" altLang="en-US" sz="3000" b="1" dirty="0" smtClean="0">
                <a:sym typeface="Wingdings"/>
              </a:rPr>
              <a:t>系列</a:t>
            </a:r>
            <a:endParaRPr lang="zh-TW" altLang="en-US" sz="3000" b="1" dirty="0"/>
          </a:p>
        </p:txBody>
      </p:sp>
      <p:pic>
        <p:nvPicPr>
          <p:cNvPr id="10" name="圖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80149"/>
            <a:ext cx="2688684" cy="2666797"/>
          </a:xfrm>
          <a:prstGeom prst="rect">
            <a:avLst/>
          </a:prstGeom>
        </p:spPr>
      </p:pic>
      <p:pic>
        <p:nvPicPr>
          <p:cNvPr id="11" name="圖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37" y="2380149"/>
            <a:ext cx="2684314" cy="2676398"/>
          </a:xfrm>
          <a:prstGeom prst="rect">
            <a:avLst/>
          </a:prstGeom>
        </p:spPr>
      </p:pic>
      <p:pic>
        <p:nvPicPr>
          <p:cNvPr id="14" name="圖片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550" y="2380149"/>
            <a:ext cx="2763906" cy="2666797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6030183" y="5323274"/>
            <a:ext cx="2528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 smtClean="0">
                <a:sym typeface="Wingdings"/>
              </a:rPr>
              <a:t>  PRECIO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964345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5386" y="548680"/>
            <a:ext cx="8229600" cy="792088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人機介面 </a:t>
            </a:r>
            <a:r>
              <a:rPr lang="en-US" altLang="zh-TW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觸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控螢幕維修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00808"/>
            <a:ext cx="8219256" cy="475252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000" dirty="0">
              <a:ea typeface="新細明體"/>
            </a:endParaRPr>
          </a:p>
          <a:p>
            <a:pPr marL="0" indent="0">
              <a:buNone/>
            </a:pPr>
            <a:r>
              <a:rPr lang="zh-TW" altLang="en-US" sz="2000" dirty="0" smtClean="0">
                <a:ea typeface="新細明體"/>
              </a:rPr>
              <a:t>★</a:t>
            </a:r>
            <a:r>
              <a:rPr lang="zh-TW" altLang="en-US" sz="2000" b="1" dirty="0" smtClean="0">
                <a:ea typeface="新細明體"/>
              </a:rPr>
              <a:t>人機介面</a:t>
            </a:r>
            <a:endParaRPr lang="en-US" altLang="zh-TW" sz="2000" b="1" dirty="0" smtClean="0">
              <a:ea typeface="新細明體"/>
            </a:endParaRPr>
          </a:p>
          <a:p>
            <a:pPr marL="0" indent="0">
              <a:buNone/>
            </a:pPr>
            <a:r>
              <a:rPr lang="zh-TW" altLang="en-US" sz="2000" dirty="0">
                <a:ea typeface="新細明體"/>
              </a:rPr>
              <a:t> </a:t>
            </a:r>
            <a:r>
              <a:rPr lang="zh-TW" altLang="en-US" sz="2000" dirty="0" smtClean="0">
                <a:ea typeface="新細明體"/>
              </a:rPr>
              <a:t>   </a:t>
            </a:r>
            <a:r>
              <a:rPr lang="en-US" altLang="zh-TW" sz="2000" dirty="0" smtClean="0"/>
              <a:t>PROFACE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MITSUBISHI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FUJI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HAKKO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SIEMENS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FUNAC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B&amp;R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OMRON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BEIJER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SANKYO…</a:t>
            </a:r>
          </a:p>
          <a:p>
            <a:pPr marL="0" indent="0">
              <a:buNone/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機</a:t>
            </a:r>
            <a:r>
              <a:rPr lang="zh-TW" altLang="en-US" sz="2000" dirty="0"/>
              <a:t>台設備誤動作、不動作、不開機、不動作</a:t>
            </a:r>
            <a:r>
              <a:rPr lang="en-US" altLang="zh-TW" sz="2000" dirty="0" smtClean="0"/>
              <a:t>I/O</a:t>
            </a:r>
          </a:p>
          <a:p>
            <a:pPr marL="0" indent="0">
              <a:buNone/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故障排除</a:t>
            </a:r>
            <a:r>
              <a:rPr lang="zh-TW" altLang="en-US" sz="2000" dirty="0"/>
              <a:t>檢修、電腦升級</a:t>
            </a:r>
            <a:r>
              <a:rPr lang="zh-TW" altLang="en-US" sz="2000" dirty="0" smtClean="0"/>
              <a:t>或改良</a:t>
            </a:r>
            <a:r>
              <a:rPr lang="zh-TW" altLang="en-US" sz="2000" dirty="0"/>
              <a:t>改善維修等</a:t>
            </a:r>
            <a:r>
              <a:rPr lang="en-US" altLang="zh-TW" sz="2000" dirty="0"/>
              <a:t>…</a:t>
            </a:r>
          </a:p>
          <a:p>
            <a:pPr marL="0" indent="0">
              <a:buNone/>
            </a:pPr>
            <a:endParaRPr lang="en-US" altLang="zh-TW" sz="2000" dirty="0" smtClean="0">
              <a:ea typeface="新細明體"/>
            </a:endParaRPr>
          </a:p>
          <a:p>
            <a:pPr marL="0" indent="0">
              <a:buNone/>
            </a:pPr>
            <a:r>
              <a:rPr lang="zh-TW" altLang="en-US" sz="2000" dirty="0" smtClean="0">
                <a:ea typeface="新細明體"/>
              </a:rPr>
              <a:t>★</a:t>
            </a:r>
            <a:r>
              <a:rPr lang="zh-TW" altLang="en-US" sz="2000" b="1" dirty="0" smtClean="0">
                <a:ea typeface="新細明體"/>
              </a:rPr>
              <a:t>觸</a:t>
            </a:r>
            <a:r>
              <a:rPr lang="zh-TW" altLang="en-US" sz="2000" b="1" dirty="0">
                <a:ea typeface="新細明體"/>
              </a:rPr>
              <a:t>控</a:t>
            </a:r>
            <a:r>
              <a:rPr lang="zh-TW" altLang="en-US" sz="2000" b="1" dirty="0" smtClean="0">
                <a:ea typeface="新細明體"/>
              </a:rPr>
              <a:t>螢幕</a:t>
            </a:r>
            <a:endParaRPr lang="en-US" altLang="zh-TW" sz="2000" b="1" dirty="0" smtClean="0">
              <a:ea typeface="新細明體"/>
            </a:endParaRPr>
          </a:p>
          <a:p>
            <a:pPr marL="0" indent="0">
              <a:buNone/>
            </a:pPr>
            <a:r>
              <a:rPr lang="zh-TW" altLang="en-US" sz="2000" dirty="0">
                <a:ea typeface="新細明體"/>
              </a:rPr>
              <a:t> </a:t>
            </a:r>
            <a:r>
              <a:rPr lang="zh-TW" altLang="en-US" sz="2000" dirty="0" smtClean="0">
                <a:ea typeface="新細明體"/>
              </a:rPr>
              <a:t>   </a:t>
            </a:r>
            <a:r>
              <a:rPr lang="en-US" altLang="zh-TW" sz="2000" dirty="0" smtClean="0">
                <a:ea typeface="新細明體"/>
              </a:rPr>
              <a:t>TEL</a:t>
            </a:r>
            <a:r>
              <a:rPr lang="zh-TW" altLang="en-US" sz="2000" dirty="0" smtClean="0"/>
              <a:t>、</a:t>
            </a:r>
            <a:r>
              <a:rPr lang="en-US" altLang="zh-TW" sz="2000" dirty="0" smtClean="0">
                <a:ea typeface="新細明體"/>
              </a:rPr>
              <a:t>TSK</a:t>
            </a:r>
            <a:r>
              <a:rPr lang="zh-TW" altLang="en-US" sz="2000" dirty="0" smtClean="0"/>
              <a:t>、</a:t>
            </a:r>
            <a:r>
              <a:rPr lang="en-US" altLang="zh-TW" sz="2000" dirty="0" smtClean="0">
                <a:ea typeface="新細明體"/>
              </a:rPr>
              <a:t>DISCO</a:t>
            </a:r>
            <a:r>
              <a:rPr lang="zh-TW" altLang="en-US" sz="2000" dirty="0" smtClean="0"/>
              <a:t>、</a:t>
            </a:r>
            <a:r>
              <a:rPr lang="en-US" altLang="zh-TW" sz="2000" dirty="0" smtClean="0">
                <a:ea typeface="新細明體"/>
              </a:rPr>
              <a:t>DIGITAL</a:t>
            </a:r>
            <a:r>
              <a:rPr lang="zh-TW" altLang="en-US" sz="2000" dirty="0" smtClean="0"/>
              <a:t>、</a:t>
            </a:r>
            <a:r>
              <a:rPr lang="en-US" altLang="zh-TW" sz="2000" dirty="0" smtClean="0">
                <a:ea typeface="新細明體"/>
              </a:rPr>
              <a:t>GUNZE</a:t>
            </a:r>
            <a:r>
              <a:rPr lang="zh-TW" altLang="en-US" sz="2000" dirty="0" smtClean="0"/>
              <a:t>、</a:t>
            </a:r>
            <a:r>
              <a:rPr lang="en-US" altLang="zh-TW" sz="2000" dirty="0" smtClean="0">
                <a:ea typeface="新細明體"/>
              </a:rPr>
              <a:t>JAE</a:t>
            </a:r>
            <a:r>
              <a:rPr lang="zh-TW" altLang="en-US" sz="2000" dirty="0" smtClean="0"/>
              <a:t>、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>
                <a:ea typeface="新細明體"/>
              </a:rPr>
              <a:t> </a:t>
            </a:r>
            <a:r>
              <a:rPr lang="zh-TW" altLang="en-US" sz="2000" dirty="0" smtClean="0">
                <a:ea typeface="新細明體"/>
              </a:rPr>
              <a:t>   </a:t>
            </a:r>
            <a:r>
              <a:rPr lang="en-US" altLang="zh-TW" sz="2000" dirty="0" smtClean="0">
                <a:ea typeface="新細明體"/>
              </a:rPr>
              <a:t>MANZ</a:t>
            </a:r>
            <a:r>
              <a:rPr lang="zh-TW" altLang="en-US" sz="2000" dirty="0" smtClean="0"/>
              <a:t> 、</a:t>
            </a:r>
            <a:r>
              <a:rPr lang="en-US" altLang="zh-TW" sz="2000" dirty="0" smtClean="0">
                <a:ea typeface="新細明體"/>
              </a:rPr>
              <a:t>B&amp;R</a:t>
            </a:r>
            <a:r>
              <a:rPr lang="zh-TW" altLang="en-US" sz="2000" dirty="0" smtClean="0"/>
              <a:t>、</a:t>
            </a:r>
            <a:r>
              <a:rPr lang="en-US" altLang="zh-TW" sz="2000" dirty="0" smtClean="0">
                <a:ea typeface="新細明體"/>
              </a:rPr>
              <a:t>DMC</a:t>
            </a:r>
            <a:r>
              <a:rPr lang="zh-TW" altLang="en-US" sz="2000" dirty="0" smtClean="0"/>
              <a:t>、</a:t>
            </a:r>
            <a:r>
              <a:rPr lang="en-US" altLang="zh-TW" sz="2000" dirty="0" smtClean="0">
                <a:ea typeface="新細明體"/>
              </a:rPr>
              <a:t>ACCRETECH</a:t>
            </a:r>
            <a:r>
              <a:rPr lang="zh-TW" altLang="en-US" sz="2000" dirty="0" smtClean="0"/>
              <a:t>、</a:t>
            </a:r>
            <a:r>
              <a:rPr lang="en-US" altLang="zh-TW" sz="2000" dirty="0" smtClean="0">
                <a:ea typeface="新細明體"/>
              </a:rPr>
              <a:t>ELO…</a:t>
            </a:r>
            <a:r>
              <a:rPr lang="zh-TW" altLang="en-US" sz="2000" dirty="0" smtClean="0"/>
              <a:t> 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</a:t>
            </a:r>
            <a:r>
              <a:rPr lang="zh-TW" altLang="en-US" sz="2000" dirty="0" smtClean="0"/>
              <a:t>不</a:t>
            </a:r>
            <a:r>
              <a:rPr lang="zh-TW" altLang="en-US" sz="2000" dirty="0"/>
              <a:t>開機、不動作、無顯示、顯示不良、 </a:t>
            </a:r>
            <a:r>
              <a:rPr lang="en-US" altLang="zh-TW" sz="2000" dirty="0"/>
              <a:t>LCD</a:t>
            </a:r>
            <a:r>
              <a:rPr lang="zh-TW" altLang="en-US" sz="2000" dirty="0"/>
              <a:t>破裂</a:t>
            </a:r>
            <a:r>
              <a:rPr lang="zh-TW" altLang="en-US" sz="2000" dirty="0" smtClean="0"/>
              <a:t>、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</a:t>
            </a:r>
            <a:r>
              <a:rPr lang="zh-TW" altLang="en-US" sz="2000" dirty="0" smtClean="0"/>
              <a:t>觸</a:t>
            </a:r>
            <a:r>
              <a:rPr lang="zh-TW" altLang="en-US" sz="2000" dirty="0"/>
              <a:t>控不良、 </a:t>
            </a:r>
            <a:r>
              <a:rPr lang="en-US" altLang="zh-TW" sz="2000" dirty="0"/>
              <a:t>PLASMA</a:t>
            </a:r>
            <a:r>
              <a:rPr lang="zh-TW" altLang="en-US" sz="2000" dirty="0" smtClean="0"/>
              <a:t>等舊</a:t>
            </a:r>
            <a:r>
              <a:rPr lang="zh-TW" altLang="en-US" sz="2000" dirty="0"/>
              <a:t>顯示裝置改良維修等等</a:t>
            </a:r>
            <a:r>
              <a:rPr lang="en-US" altLang="zh-TW" sz="2000" dirty="0" smtClean="0"/>
              <a:t>…</a:t>
            </a:r>
            <a:endParaRPr lang="en-US" altLang="zh-TW" sz="3200" dirty="0" smtClean="0">
              <a:ea typeface="新細明體"/>
            </a:endParaRPr>
          </a:p>
          <a:p>
            <a:pPr marL="0" indent="0">
              <a:buNone/>
            </a:pPr>
            <a:endParaRPr lang="en-US" altLang="zh-TW" sz="3200" dirty="0" smtClean="0">
              <a:ea typeface="新細明體"/>
            </a:endParaRPr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20" y="2708917"/>
            <a:ext cx="1740864" cy="1310523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437112"/>
            <a:ext cx="1767664" cy="138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65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229600" cy="1143000"/>
          </a:xfrm>
        </p:spPr>
        <p:txBody>
          <a:bodyPr>
            <a:no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各類工業電腦 </a:t>
            </a:r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&amp; </a:t>
            </a:r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伺服馬達</a:t>
            </a:r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控制器維修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68490" y="1536167"/>
            <a:ext cx="8451982" cy="5133193"/>
          </a:xfrm>
          <a:ln w="28575"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 smtClean="0"/>
              <a:t>★</a:t>
            </a:r>
            <a:r>
              <a:rPr lang="zh-TW" altLang="en-US" sz="2000" b="1" dirty="0"/>
              <a:t>工業電腦</a:t>
            </a:r>
            <a:endParaRPr lang="en-US" altLang="zh-TW" sz="2000" b="1" dirty="0"/>
          </a:p>
          <a:p>
            <a:pPr marL="0" indent="0">
              <a:buNone/>
            </a:pPr>
            <a:r>
              <a:rPr lang="en-US" altLang="zh-TW" sz="2000" dirty="0"/>
              <a:t>    SIEMENS</a:t>
            </a:r>
            <a:r>
              <a:rPr lang="zh-TW" altLang="en-US" sz="2000" dirty="0"/>
              <a:t>、</a:t>
            </a:r>
            <a:r>
              <a:rPr lang="en-US" altLang="zh-TW" sz="2000" dirty="0"/>
              <a:t>CONTEC</a:t>
            </a:r>
            <a:r>
              <a:rPr lang="zh-TW" altLang="en-US" sz="2000" dirty="0"/>
              <a:t>、</a:t>
            </a:r>
            <a:r>
              <a:rPr lang="en-US" altLang="zh-TW" sz="2000" dirty="0"/>
              <a:t>ADVANTECH</a:t>
            </a:r>
            <a:r>
              <a:rPr lang="zh-TW" altLang="en-US" sz="2000" dirty="0"/>
              <a:t>、</a:t>
            </a:r>
            <a:r>
              <a:rPr lang="en-US" altLang="zh-TW" sz="2000" dirty="0"/>
              <a:t>ADLINK</a:t>
            </a:r>
            <a:r>
              <a:rPr lang="zh-TW" altLang="en-US" sz="2000" dirty="0"/>
              <a:t>、</a:t>
            </a:r>
            <a:r>
              <a:rPr lang="en-US" altLang="zh-TW" sz="2000" dirty="0" smtClean="0"/>
              <a:t>NEC…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    </a:t>
            </a:r>
            <a:r>
              <a:rPr lang="en-US" altLang="zh-TW" sz="2000" dirty="0" smtClean="0"/>
              <a:t>VME</a:t>
            </a:r>
            <a:r>
              <a:rPr lang="zh-TW" altLang="en-US" sz="2000" dirty="0"/>
              <a:t>主機板、</a:t>
            </a:r>
            <a:r>
              <a:rPr lang="en-US" altLang="zh-TW" sz="2000" dirty="0"/>
              <a:t>IC</a:t>
            </a:r>
            <a:r>
              <a:rPr lang="zh-TW" altLang="en-US" sz="2000" dirty="0"/>
              <a:t> 、</a:t>
            </a:r>
            <a:r>
              <a:rPr lang="en-US" altLang="zh-TW" sz="2000" dirty="0"/>
              <a:t>BGA</a:t>
            </a:r>
            <a:r>
              <a:rPr lang="zh-TW" altLang="en-US" sz="2000" dirty="0"/>
              <a:t>檢測更換、通訊不良</a:t>
            </a:r>
            <a:r>
              <a:rPr lang="zh-TW" altLang="en-US" sz="2000" dirty="0" smtClean="0"/>
              <a:t>、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不</a:t>
            </a:r>
            <a:r>
              <a:rPr lang="zh-TW" altLang="en-US" sz="2000" dirty="0"/>
              <a:t>開機、 </a:t>
            </a:r>
            <a:r>
              <a:rPr lang="en-US" altLang="zh-TW" sz="2000" dirty="0" smtClean="0"/>
              <a:t>POWER</a:t>
            </a:r>
            <a:r>
              <a:rPr lang="zh-TW" altLang="en-US" sz="2000" dirty="0"/>
              <a:t>爆板、泡水</a:t>
            </a:r>
            <a:r>
              <a:rPr lang="zh-TW" altLang="en-US" sz="2000" dirty="0" smtClean="0"/>
              <a:t>、老</a:t>
            </a:r>
            <a:r>
              <a:rPr lang="zh-TW" altLang="en-US" sz="2000" dirty="0"/>
              <a:t>舊主機升級</a:t>
            </a:r>
            <a:r>
              <a:rPr lang="zh-TW" altLang="en-US" sz="2000" dirty="0" smtClean="0"/>
              <a:t>評估</a:t>
            </a:r>
            <a:r>
              <a:rPr lang="en-US" altLang="zh-TW" sz="2000" dirty="0" smtClean="0"/>
              <a:t>…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★</a:t>
            </a:r>
            <a:r>
              <a:rPr lang="zh-TW" altLang="en-US" sz="2000" b="1" dirty="0"/>
              <a:t>伺服控制器及伺服馬達</a:t>
            </a:r>
            <a:endParaRPr lang="en-US" altLang="zh-TW" sz="2000" b="1" dirty="0"/>
          </a:p>
          <a:p>
            <a:pPr marL="0" indent="0">
              <a:buNone/>
            </a:pPr>
            <a:r>
              <a:rPr lang="en-US" altLang="zh-TW" sz="2000" dirty="0"/>
              <a:t>    PANASONIC</a:t>
            </a:r>
            <a:r>
              <a:rPr lang="zh-TW" altLang="en-US" sz="2000" dirty="0"/>
              <a:t>、</a:t>
            </a:r>
            <a:r>
              <a:rPr lang="en-US" altLang="zh-TW" sz="2000" dirty="0"/>
              <a:t>MITSUBISHI</a:t>
            </a:r>
            <a:r>
              <a:rPr lang="zh-TW" altLang="en-US" sz="2000" dirty="0"/>
              <a:t>、</a:t>
            </a:r>
            <a:r>
              <a:rPr lang="en-US" altLang="zh-TW" sz="2000" dirty="0"/>
              <a:t>YASKAWA</a:t>
            </a:r>
            <a:r>
              <a:rPr lang="zh-TW" altLang="en-US" sz="2000" dirty="0"/>
              <a:t>、</a:t>
            </a:r>
            <a:r>
              <a:rPr lang="en-US" altLang="zh-TW" sz="2000" dirty="0"/>
              <a:t>AB</a:t>
            </a:r>
            <a:r>
              <a:rPr lang="zh-TW" altLang="en-US" sz="2000" dirty="0"/>
              <a:t>、</a:t>
            </a:r>
            <a:r>
              <a:rPr lang="en-US" altLang="zh-TW" sz="2000" dirty="0"/>
              <a:t>SIEMENS…</a:t>
            </a:r>
          </a:p>
          <a:p>
            <a:pPr marL="0" indent="0">
              <a:buNone/>
            </a:pPr>
            <a:r>
              <a:rPr lang="zh-TW" altLang="en-US" sz="2000" dirty="0">
                <a:latin typeface="新細明體"/>
              </a:rPr>
              <a:t>   </a:t>
            </a:r>
            <a:r>
              <a:rPr lang="zh-TW" altLang="en-US" sz="2000" dirty="0" smtClean="0"/>
              <a:t>馬達</a:t>
            </a:r>
            <a:r>
              <a:rPr lang="zh-TW" altLang="en-US" sz="2000" dirty="0"/>
              <a:t>異音、編碼器異常、控制器過電流、通訊</a:t>
            </a:r>
            <a:r>
              <a:rPr lang="zh-TW" altLang="en-US" sz="2000" dirty="0" smtClean="0"/>
              <a:t>異常、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</a:t>
            </a:r>
            <a:r>
              <a:rPr lang="zh-TW" altLang="en-US" sz="2000" dirty="0" smtClean="0"/>
              <a:t>電源</a:t>
            </a:r>
            <a:r>
              <a:rPr lang="zh-TW" altLang="en-US" sz="2000" dirty="0"/>
              <a:t>板燒毀等等</a:t>
            </a:r>
            <a:r>
              <a:rPr lang="en-US" altLang="zh-TW" sz="2000" dirty="0"/>
              <a:t>…</a:t>
            </a:r>
            <a:r>
              <a:rPr lang="zh-TW" altLang="en-US" sz="2000" dirty="0"/>
              <a:t>        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1800" dirty="0">
              <a:latin typeface="新細明體"/>
            </a:endParaRPr>
          </a:p>
          <a:p>
            <a:pPr marL="0" indent="0">
              <a:buNone/>
            </a:pPr>
            <a:endParaRPr lang="en-US" altLang="zh-TW" sz="1800" dirty="0" smtClean="0">
              <a:ea typeface="新細明體"/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pic>
        <p:nvPicPr>
          <p:cNvPr id="7" name="圖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02" y="2852936"/>
            <a:ext cx="1809246" cy="1044116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63" y="5249294"/>
            <a:ext cx="2122160" cy="1397322"/>
          </a:xfrm>
          <a:prstGeom prst="rect">
            <a:avLst/>
          </a:prstGeom>
        </p:spPr>
      </p:pic>
      <p:pic>
        <p:nvPicPr>
          <p:cNvPr id="11" name="圖片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23" y="5370567"/>
            <a:ext cx="1639595" cy="1152128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370567"/>
            <a:ext cx="1080120" cy="1154777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41" y="5025771"/>
            <a:ext cx="1692188" cy="347445"/>
          </a:xfrm>
          <a:prstGeom prst="rect">
            <a:avLst/>
          </a:prstGeom>
        </p:spPr>
      </p:pic>
      <p:pic>
        <p:nvPicPr>
          <p:cNvPr id="14" name="圖片 1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67" y="5508494"/>
            <a:ext cx="1600765" cy="512794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459" y="6011763"/>
            <a:ext cx="1808981" cy="5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19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維修設備介紹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67941"/>
            <a:ext cx="4040188" cy="4641379"/>
          </a:xfrm>
          <a:ln w="19050">
            <a:solidFill>
              <a:srgbClr val="002060"/>
            </a:solidFill>
          </a:ln>
        </p:spPr>
        <p:txBody>
          <a:bodyPr>
            <a:normAutofit fontScale="92500" lnSpcReduction="10000"/>
          </a:bodyPr>
          <a:lstStyle/>
          <a:p>
            <a:endParaRPr lang="en-US" altLang="zh-TW" sz="2000" dirty="0" smtClean="0"/>
          </a:p>
          <a:p>
            <a:r>
              <a:rPr lang="zh-TW" altLang="en-US" sz="2000" dirty="0" smtClean="0"/>
              <a:t>可程式</a:t>
            </a:r>
            <a:r>
              <a:rPr lang="zh-TW" altLang="en-US" sz="2000" dirty="0"/>
              <a:t>顯示器模組測試儀</a:t>
            </a:r>
            <a:endParaRPr lang="en-US" altLang="zh-TW" sz="2000" dirty="0"/>
          </a:p>
          <a:p>
            <a:r>
              <a:rPr lang="zh-TW" altLang="en-US" sz="2000" dirty="0"/>
              <a:t>精密數位式電表</a:t>
            </a:r>
            <a:r>
              <a:rPr lang="en-US" altLang="zh-TW" sz="2000" dirty="0"/>
              <a:t>/</a:t>
            </a:r>
            <a:r>
              <a:rPr lang="zh-TW" altLang="en-US" sz="2000" dirty="0"/>
              <a:t>電容表</a:t>
            </a:r>
            <a:endParaRPr lang="en-US" altLang="zh-TW" sz="2000" dirty="0"/>
          </a:p>
          <a:p>
            <a:r>
              <a:rPr lang="zh-TW" altLang="en-US" sz="2000" dirty="0"/>
              <a:t>全波型多頻段信號產生器</a:t>
            </a:r>
            <a:endParaRPr lang="en-US" altLang="zh-TW" sz="2000" dirty="0"/>
          </a:p>
          <a:p>
            <a:r>
              <a:rPr lang="zh-TW" altLang="en-US" sz="2000" dirty="0" smtClean="0"/>
              <a:t>高</a:t>
            </a:r>
            <a:r>
              <a:rPr lang="zh-TW" altLang="en-US" sz="2000" dirty="0"/>
              <a:t>精密定</a:t>
            </a:r>
            <a:r>
              <a:rPr lang="zh-TW" altLang="en-US" sz="2000" dirty="0" smtClean="0"/>
              <a:t>溫</a:t>
            </a:r>
            <a:r>
              <a:rPr lang="en-US" altLang="zh-TW" sz="2000" dirty="0" smtClean="0"/>
              <a:t>BGA</a:t>
            </a:r>
            <a:r>
              <a:rPr lang="zh-TW" altLang="en-US" sz="2000" dirty="0" smtClean="0"/>
              <a:t>回焊工作站</a:t>
            </a:r>
            <a:endParaRPr lang="en-US" altLang="zh-TW" sz="2000" dirty="0" smtClean="0"/>
          </a:p>
          <a:p>
            <a:r>
              <a:rPr lang="zh-TW" altLang="en-US" sz="2000" dirty="0" smtClean="0"/>
              <a:t>多段式定溫</a:t>
            </a:r>
            <a:r>
              <a:rPr lang="en-US" altLang="zh-TW" sz="2000" dirty="0" smtClean="0"/>
              <a:t>BGA</a:t>
            </a:r>
            <a:r>
              <a:rPr lang="zh-TW" altLang="en-US" sz="2000" dirty="0" smtClean="0"/>
              <a:t>晶片加溫台</a:t>
            </a:r>
            <a:endParaRPr lang="en-US" altLang="zh-TW" sz="2000" dirty="0" smtClean="0"/>
          </a:p>
          <a:p>
            <a:r>
              <a:rPr lang="zh-TW" altLang="en-US" sz="2000" dirty="0"/>
              <a:t>晶片保存烘烤</a:t>
            </a:r>
            <a:r>
              <a:rPr lang="zh-TW" altLang="en-US" sz="2000" dirty="0" smtClean="0"/>
              <a:t>櫃</a:t>
            </a:r>
            <a:endParaRPr lang="en-US" altLang="zh-TW" sz="2000" dirty="0" smtClean="0"/>
          </a:p>
          <a:p>
            <a:r>
              <a:rPr lang="zh-TW" altLang="en-US" sz="2000" dirty="0"/>
              <a:t>邏輯分析</a:t>
            </a:r>
            <a:r>
              <a:rPr lang="zh-TW" altLang="en-US" sz="2000" dirty="0" smtClean="0"/>
              <a:t>儀</a:t>
            </a:r>
            <a:endParaRPr lang="en-US" altLang="zh-TW" sz="2000" dirty="0" smtClean="0"/>
          </a:p>
          <a:p>
            <a:r>
              <a:rPr lang="zh-TW" altLang="en-US" sz="2000" dirty="0" smtClean="0"/>
              <a:t>高倍頻示波器</a:t>
            </a:r>
            <a:endParaRPr lang="en-US" altLang="zh-TW" sz="2000" dirty="0" smtClean="0"/>
          </a:p>
          <a:p>
            <a:r>
              <a:rPr lang="zh-TW" altLang="en-US" sz="2000" dirty="0"/>
              <a:t>高</a:t>
            </a:r>
            <a:r>
              <a:rPr lang="zh-TW" altLang="en-US" sz="2000" dirty="0" smtClean="0"/>
              <a:t>精密</a:t>
            </a:r>
            <a:r>
              <a:rPr lang="en-US" altLang="zh-TW" sz="2000" dirty="0" smtClean="0"/>
              <a:t>LCR</a:t>
            </a:r>
            <a:r>
              <a:rPr lang="zh-TW" altLang="en-US" sz="2000" dirty="0" smtClean="0"/>
              <a:t>量測儀</a:t>
            </a:r>
            <a:endParaRPr lang="en-US" altLang="zh-TW" sz="2000" dirty="0" smtClean="0"/>
          </a:p>
          <a:p>
            <a:r>
              <a:rPr lang="en-US" altLang="zh-TW" sz="2000" dirty="0" smtClean="0"/>
              <a:t>LCD</a:t>
            </a:r>
            <a:r>
              <a:rPr lang="zh-TW" altLang="en-US" sz="2000" dirty="0" smtClean="0"/>
              <a:t>背光檢測儀</a:t>
            </a:r>
            <a:endParaRPr lang="en-US" altLang="zh-TW" sz="2000" dirty="0" smtClean="0"/>
          </a:p>
          <a:p>
            <a:r>
              <a:rPr lang="zh-TW" altLang="en-US" sz="2000" dirty="0" smtClean="0"/>
              <a:t>防</a:t>
            </a:r>
            <a:r>
              <a:rPr lang="zh-TW" altLang="en-US" sz="2000" dirty="0"/>
              <a:t>靜電定溫熱風</a:t>
            </a:r>
            <a:r>
              <a:rPr lang="zh-TW" altLang="en-US" sz="2000" dirty="0" smtClean="0"/>
              <a:t>設備</a:t>
            </a:r>
            <a:endParaRPr lang="en-US" altLang="zh-TW" sz="2000" dirty="0" smtClean="0"/>
          </a:p>
          <a:p>
            <a:r>
              <a:rPr lang="zh-TW" altLang="en-US" sz="2000" dirty="0"/>
              <a:t>機板控制</a:t>
            </a:r>
            <a:r>
              <a:rPr lang="zh-TW" altLang="en-US" sz="2000" dirty="0" smtClean="0"/>
              <a:t>板測試轉接器治具</a:t>
            </a:r>
            <a:endParaRPr lang="en-US" altLang="zh-TW" sz="2000" dirty="0" smtClean="0"/>
          </a:p>
          <a:p>
            <a:r>
              <a:rPr lang="zh-TW" altLang="en-US" sz="2000" dirty="0" smtClean="0"/>
              <a:t>其他</a:t>
            </a:r>
            <a:r>
              <a:rPr lang="en-US" altLang="zh-TW" sz="2000" dirty="0" smtClean="0"/>
              <a:t>…</a:t>
            </a:r>
            <a:endParaRPr lang="en-US" altLang="zh-TW" sz="2000" dirty="0"/>
          </a:p>
        </p:txBody>
      </p:sp>
      <p:pic>
        <p:nvPicPr>
          <p:cNvPr id="7" name="內容版面配置區 6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840107"/>
            <a:ext cx="2584797" cy="4253189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3" y="3245757"/>
            <a:ext cx="2626023" cy="15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850106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測試設備介紹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413943" y="1772816"/>
            <a:ext cx="6542433" cy="4392488"/>
          </a:xfrm>
          <a:ln w="19050">
            <a:solidFill>
              <a:srgbClr val="002060"/>
            </a:solidFill>
          </a:ln>
        </p:spPr>
        <p:txBody>
          <a:bodyPr>
            <a:normAutofit/>
          </a:bodyPr>
          <a:lstStyle/>
          <a:p>
            <a:endParaRPr lang="en-US" altLang="zh-TW" sz="2000" dirty="0" smtClean="0"/>
          </a:p>
          <a:p>
            <a:r>
              <a:rPr lang="en-US" altLang="zh-TW" sz="2000" dirty="0" smtClean="0"/>
              <a:t>DISCO </a:t>
            </a:r>
            <a:r>
              <a:rPr lang="en-US" altLang="zh-TW" sz="2000" dirty="0"/>
              <a:t>DF</a:t>
            </a:r>
            <a:r>
              <a:rPr lang="zh-TW" altLang="en-US" sz="2000" dirty="0"/>
              <a:t>系列主機測試平台</a:t>
            </a:r>
            <a:endParaRPr lang="en-US" altLang="zh-TW" sz="2000" dirty="0"/>
          </a:p>
          <a:p>
            <a:r>
              <a:rPr lang="en-US" altLang="zh-TW" sz="2000" dirty="0" smtClean="0"/>
              <a:t>TEL </a:t>
            </a:r>
            <a:r>
              <a:rPr lang="zh-TW" altLang="en-US" sz="2000" dirty="0" smtClean="0"/>
              <a:t>主機測試平台</a:t>
            </a:r>
            <a:endParaRPr lang="en-US" altLang="zh-TW" sz="2000" dirty="0" smtClean="0"/>
          </a:p>
          <a:p>
            <a:r>
              <a:rPr lang="en-US" altLang="zh-TW" sz="2000" dirty="0" smtClean="0"/>
              <a:t>OKAMOTO GNX</a:t>
            </a:r>
            <a:r>
              <a:rPr lang="zh-TW" altLang="en-US" sz="2000" dirty="0" smtClean="0"/>
              <a:t>系列主機測試平台</a:t>
            </a:r>
            <a:endParaRPr lang="en-US" altLang="zh-TW" sz="2000" dirty="0" smtClean="0"/>
          </a:p>
          <a:p>
            <a:r>
              <a:rPr lang="en-US" altLang="zh-TW" sz="2000" dirty="0" smtClean="0"/>
              <a:t>TOPRE</a:t>
            </a:r>
            <a:r>
              <a:rPr lang="en-US" altLang="zh-TW" sz="2000" dirty="0"/>
              <a:t>/</a:t>
            </a:r>
            <a:r>
              <a:rPr lang="en-US" altLang="zh-TW" sz="2000" dirty="0" smtClean="0"/>
              <a:t>GUNZE/JAE…</a:t>
            </a:r>
            <a:r>
              <a:rPr lang="zh-TW" altLang="en-US" sz="2000" dirty="0" smtClean="0"/>
              <a:t>等特殊顯示器測試平台</a:t>
            </a:r>
            <a:endParaRPr lang="en-US" altLang="zh-TW" sz="2000" dirty="0" smtClean="0"/>
          </a:p>
          <a:p>
            <a:r>
              <a:rPr lang="en-US" altLang="zh-TW" sz="2000" dirty="0" smtClean="0"/>
              <a:t>PLASMA</a:t>
            </a:r>
            <a:r>
              <a:rPr lang="zh-TW" altLang="en-US" sz="2000" dirty="0" smtClean="0"/>
              <a:t>電漿顯示器測試平台</a:t>
            </a:r>
            <a:endParaRPr lang="en-US" altLang="zh-TW" sz="2000" dirty="0" smtClean="0"/>
          </a:p>
          <a:p>
            <a:r>
              <a:rPr lang="en-US" altLang="zh-TW" sz="2000" dirty="0" smtClean="0"/>
              <a:t>PANASONIC</a:t>
            </a:r>
            <a:r>
              <a:rPr lang="zh-TW" altLang="en-US" sz="2000" dirty="0" smtClean="0"/>
              <a:t>驅動器</a:t>
            </a:r>
            <a:r>
              <a:rPr lang="zh-TW" altLang="en-US" sz="2000" dirty="0"/>
              <a:t>測試</a:t>
            </a:r>
            <a:r>
              <a:rPr lang="zh-TW" altLang="en-US" sz="2000" dirty="0" smtClean="0"/>
              <a:t>平台</a:t>
            </a:r>
            <a:endParaRPr lang="en-US" altLang="zh-TW" sz="2000" dirty="0" smtClean="0"/>
          </a:p>
          <a:p>
            <a:r>
              <a:rPr lang="en-US" altLang="zh-TW" sz="2000" dirty="0" smtClean="0"/>
              <a:t>MITSUBISHI</a:t>
            </a:r>
            <a:r>
              <a:rPr lang="zh-TW" altLang="en-US" sz="2000" dirty="0" smtClean="0"/>
              <a:t>驅動器</a:t>
            </a:r>
            <a:r>
              <a:rPr lang="zh-TW" altLang="en-US" sz="2000" dirty="0"/>
              <a:t>測試</a:t>
            </a:r>
            <a:r>
              <a:rPr lang="zh-TW" altLang="en-US" sz="2000" dirty="0" smtClean="0"/>
              <a:t>平台</a:t>
            </a:r>
            <a:endParaRPr lang="en-US" altLang="zh-TW" sz="2000" dirty="0" smtClean="0"/>
          </a:p>
          <a:p>
            <a:r>
              <a:rPr lang="zh-TW" altLang="en-US" sz="2000" dirty="0" smtClean="0"/>
              <a:t>崁</a:t>
            </a:r>
            <a:r>
              <a:rPr lang="zh-TW" altLang="en-US" sz="2000" dirty="0"/>
              <a:t>入</a:t>
            </a:r>
            <a:r>
              <a:rPr lang="zh-TW" altLang="en-US" sz="2000" dirty="0" smtClean="0"/>
              <a:t>式工業主機板測試平台</a:t>
            </a:r>
            <a:endParaRPr lang="en-US" altLang="zh-TW" sz="2000" dirty="0" smtClean="0"/>
          </a:p>
          <a:p>
            <a:r>
              <a:rPr lang="en-US" altLang="zh-TW" sz="2000" dirty="0" smtClean="0"/>
              <a:t>IPC</a:t>
            </a:r>
            <a:r>
              <a:rPr lang="zh-TW" altLang="en-US" sz="2000" dirty="0" smtClean="0"/>
              <a:t>主機板開機錯誤檢測儀</a:t>
            </a:r>
            <a:endParaRPr lang="en-US" altLang="zh-TW" sz="2000" dirty="0" smtClean="0"/>
          </a:p>
          <a:p>
            <a:r>
              <a:rPr lang="zh-TW" altLang="en-US" sz="2000" dirty="0"/>
              <a:t>其他</a:t>
            </a:r>
            <a:r>
              <a:rPr lang="en-US" altLang="zh-TW" sz="2000" dirty="0" smtClean="0"/>
              <a:t>…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56845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Water Ring </a:t>
            </a:r>
            <a:r>
              <a:rPr lang="en-US" altLang="zh-TW" dirty="0" smtClean="0"/>
              <a:t>Pump</a:t>
            </a:r>
            <a:r>
              <a:rPr lang="zh-TW" altLang="en-US" dirty="0" smtClean="0"/>
              <a:t> 特性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844824"/>
            <a:ext cx="8291264" cy="4495800"/>
          </a:xfrm>
        </p:spPr>
        <p:txBody>
          <a:bodyPr/>
          <a:lstStyle/>
          <a:p>
            <a:r>
              <a:rPr lang="zh-TW" altLang="en-US" sz="2400" dirty="0" smtClean="0"/>
              <a:t>適合</a:t>
            </a:r>
            <a:r>
              <a:rPr lang="zh-TW" altLang="en-US" sz="2400" dirty="0"/>
              <a:t>排放含水</a:t>
            </a:r>
            <a:r>
              <a:rPr lang="zh-TW" altLang="en-US" sz="2400" dirty="0" smtClean="0"/>
              <a:t>氣體</a:t>
            </a:r>
            <a:endParaRPr lang="en-US" altLang="zh-TW" sz="2400" dirty="0" smtClean="0"/>
          </a:p>
          <a:p>
            <a:r>
              <a:rPr lang="zh-TW" altLang="en-US" sz="2400" dirty="0" smtClean="0"/>
              <a:t>可以</a:t>
            </a:r>
            <a:r>
              <a:rPr lang="zh-TW" altLang="en-US" sz="2400" dirty="0"/>
              <a:t>排放具有易燃性及腐蝕性的</a:t>
            </a:r>
            <a:r>
              <a:rPr lang="zh-TW" altLang="en-US" sz="2400" dirty="0" smtClean="0"/>
              <a:t>氣體</a:t>
            </a:r>
            <a:endParaRPr lang="en-US" altLang="zh-TW" sz="2400" dirty="0" smtClean="0"/>
          </a:p>
          <a:p>
            <a:r>
              <a:rPr lang="zh-TW" altLang="en-US" sz="2400" dirty="0" smtClean="0"/>
              <a:t>極</a:t>
            </a:r>
            <a:r>
              <a:rPr lang="zh-TW" altLang="en-US" sz="2400" dirty="0"/>
              <a:t>少內部摩擦，減少故障更能承受長時間</a:t>
            </a:r>
            <a:r>
              <a:rPr lang="zh-TW" altLang="en-US" sz="2400" dirty="0" smtClean="0"/>
              <a:t>運轉</a:t>
            </a:r>
            <a:endParaRPr lang="en-US" altLang="zh-TW" sz="2400" dirty="0" smtClean="0"/>
          </a:p>
          <a:p>
            <a:r>
              <a:rPr lang="zh-TW" altLang="en-US" sz="2400" dirty="0" smtClean="0"/>
              <a:t>低</a:t>
            </a:r>
            <a:r>
              <a:rPr lang="zh-TW" altLang="en-US" sz="2400" dirty="0"/>
              <a:t>噪音且低</a:t>
            </a:r>
            <a:r>
              <a:rPr lang="zh-TW" altLang="en-US" sz="2400" dirty="0" smtClean="0"/>
              <a:t>振動</a:t>
            </a:r>
            <a:endParaRPr lang="en-US" altLang="zh-TW" sz="2400" dirty="0" smtClean="0"/>
          </a:p>
          <a:p>
            <a:r>
              <a:rPr lang="zh-TW" altLang="en-US" sz="2400" dirty="0" smtClean="0"/>
              <a:t>連續</a:t>
            </a:r>
            <a:r>
              <a:rPr lang="zh-TW" altLang="en-US" sz="2400" dirty="0"/>
              <a:t>排氣時不產生脈衝</a:t>
            </a:r>
            <a:r>
              <a:rPr lang="zh-TW" altLang="en-US" sz="2400" dirty="0" smtClean="0"/>
              <a:t>流</a:t>
            </a:r>
            <a:endParaRPr lang="en-US" altLang="zh-TW" sz="2400" dirty="0" smtClean="0"/>
          </a:p>
          <a:p>
            <a:r>
              <a:rPr lang="zh-TW" altLang="en-US" sz="2400" dirty="0" smtClean="0"/>
              <a:t>採用</a:t>
            </a:r>
            <a:r>
              <a:rPr lang="zh-TW" altLang="en-US" sz="2400" dirty="0"/>
              <a:t>機械式軸封，更易於保養</a:t>
            </a:r>
            <a:r>
              <a:rPr lang="zh-TW" altLang="en-US" sz="2400" dirty="0" smtClean="0"/>
              <a:t>維護</a:t>
            </a:r>
            <a:endParaRPr lang="en-US" altLang="zh-TW" sz="2400" dirty="0" smtClean="0"/>
          </a:p>
          <a:p>
            <a:r>
              <a:rPr lang="zh-TW" altLang="en-US" sz="2400" dirty="0" smtClean="0"/>
              <a:t>內</a:t>
            </a:r>
            <a:r>
              <a:rPr lang="zh-TW" altLang="en-US" sz="2400" dirty="0"/>
              <a:t>置固定流量閥，給與適當</a:t>
            </a:r>
            <a:r>
              <a:rPr lang="zh-TW" altLang="en-US" sz="2400" dirty="0" smtClean="0"/>
              <a:t>水量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3034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133600" y="2743200"/>
            <a:ext cx="6254824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TW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  <a:endParaRPr lang="zh-TW" alt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Water Ring Pump</a:t>
            </a:r>
            <a:r>
              <a:rPr lang="zh-TW" altLang="en-US" dirty="0"/>
              <a:t> </a:t>
            </a:r>
            <a:r>
              <a:rPr lang="zh-TW" altLang="en-US" dirty="0" smtClean="0"/>
              <a:t>使用領域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 smtClean="0"/>
              <a:t>乾燥</a:t>
            </a:r>
            <a:r>
              <a:rPr lang="zh-TW" altLang="en-US" sz="2000" dirty="0"/>
              <a:t>、殺菌及真空吸引裝置的真空</a:t>
            </a:r>
            <a:r>
              <a:rPr lang="zh-TW" altLang="en-US" sz="2000" dirty="0" smtClean="0"/>
              <a:t>源</a:t>
            </a:r>
            <a:endParaRPr lang="en-US" altLang="zh-TW" sz="2000" dirty="0" smtClean="0"/>
          </a:p>
          <a:p>
            <a:r>
              <a:rPr lang="zh-TW" altLang="en-US" sz="2000" dirty="0" smtClean="0"/>
              <a:t>大</a:t>
            </a:r>
            <a:r>
              <a:rPr lang="zh-TW" altLang="en-US" sz="2000" dirty="0"/>
              <a:t>形渦捲式壓縮機的伴用抽水機 </a:t>
            </a:r>
            <a:endParaRPr lang="en-US" altLang="zh-TW" sz="2000" dirty="0" smtClean="0"/>
          </a:p>
          <a:p>
            <a:r>
              <a:rPr lang="zh-TW" altLang="en-US" sz="2000" dirty="0" smtClean="0"/>
              <a:t>真空</a:t>
            </a:r>
            <a:r>
              <a:rPr lang="zh-TW" altLang="en-US" sz="2000" dirty="0"/>
              <a:t>冷卻的真空</a:t>
            </a:r>
            <a:r>
              <a:rPr lang="zh-TW" altLang="en-US" sz="2000" dirty="0" smtClean="0"/>
              <a:t>源</a:t>
            </a:r>
            <a:endParaRPr lang="en-US" altLang="zh-TW" sz="2000" dirty="0" smtClean="0"/>
          </a:p>
          <a:p>
            <a:r>
              <a:rPr lang="zh-TW" altLang="en-US" sz="2000" dirty="0" smtClean="0"/>
              <a:t>各類</a:t>
            </a:r>
            <a:r>
              <a:rPr lang="zh-TW" altLang="en-US" sz="2000" dirty="0"/>
              <a:t>化工程序的脫水及乾燥 </a:t>
            </a:r>
            <a:endParaRPr lang="en-US" altLang="zh-TW" sz="2000" dirty="0" smtClean="0"/>
          </a:p>
          <a:p>
            <a:r>
              <a:rPr lang="zh-TW" altLang="en-US" sz="2000" dirty="0" smtClean="0"/>
              <a:t>真空</a:t>
            </a:r>
            <a:r>
              <a:rPr lang="zh-TW" altLang="en-US" sz="2000" dirty="0"/>
              <a:t>冷凍、真空浸潤的真空</a:t>
            </a:r>
            <a:r>
              <a:rPr lang="zh-TW" altLang="en-US" sz="2000" dirty="0" smtClean="0"/>
              <a:t>源</a:t>
            </a:r>
            <a:endParaRPr lang="en-US" altLang="zh-TW" sz="2000" dirty="0" smtClean="0"/>
          </a:p>
          <a:p>
            <a:r>
              <a:rPr lang="zh-TW" altLang="en-US" sz="2000" dirty="0" smtClean="0"/>
              <a:t>各式</a:t>
            </a:r>
            <a:r>
              <a:rPr lang="zh-TW" altLang="en-US" sz="2000" dirty="0"/>
              <a:t>粉塵氣體輸送的真空</a:t>
            </a:r>
            <a:r>
              <a:rPr lang="zh-TW" altLang="en-US" sz="2000" dirty="0" smtClean="0"/>
              <a:t>源</a:t>
            </a:r>
            <a:endParaRPr lang="en-US" altLang="zh-TW" sz="2000" dirty="0" smtClean="0"/>
          </a:p>
          <a:p>
            <a:r>
              <a:rPr lang="zh-TW" altLang="en-US" sz="2000" dirty="0" smtClean="0"/>
              <a:t>真空</a:t>
            </a:r>
            <a:r>
              <a:rPr lang="zh-TW" altLang="en-US" sz="2000" dirty="0"/>
              <a:t>蒸發、真空濃縮器的真空</a:t>
            </a:r>
            <a:r>
              <a:rPr lang="zh-TW" altLang="en-US" sz="2000" dirty="0" smtClean="0"/>
              <a:t>源</a:t>
            </a:r>
            <a:endParaRPr lang="en-US" altLang="zh-TW" sz="2000" dirty="0" smtClean="0"/>
          </a:p>
          <a:p>
            <a:r>
              <a:rPr lang="zh-TW" altLang="en-US" sz="2000" dirty="0" smtClean="0"/>
              <a:t>真空</a:t>
            </a:r>
            <a:r>
              <a:rPr lang="zh-TW" altLang="en-US" sz="2000" dirty="0"/>
              <a:t>脫臭的真空</a:t>
            </a:r>
            <a:r>
              <a:rPr lang="zh-TW" altLang="en-US" sz="2000" dirty="0" smtClean="0"/>
              <a:t>源</a:t>
            </a:r>
            <a:endParaRPr lang="en-US" altLang="zh-TW" sz="2000" dirty="0" smtClean="0"/>
          </a:p>
          <a:p>
            <a:r>
              <a:rPr lang="zh-TW" altLang="en-US" sz="2000" dirty="0" smtClean="0"/>
              <a:t>真空</a:t>
            </a:r>
            <a:r>
              <a:rPr lang="zh-TW" altLang="en-US" sz="2000" dirty="0"/>
              <a:t>鑄造的真空源 </a:t>
            </a:r>
            <a:endParaRPr lang="en-US" altLang="zh-TW" sz="2000" dirty="0" smtClean="0"/>
          </a:p>
          <a:p>
            <a:r>
              <a:rPr lang="zh-TW" altLang="en-US" sz="2000" dirty="0" smtClean="0"/>
              <a:t>各式</a:t>
            </a:r>
            <a:r>
              <a:rPr lang="zh-TW" altLang="en-US" sz="2000" dirty="0"/>
              <a:t>真空染色的真空</a:t>
            </a:r>
            <a:r>
              <a:rPr lang="zh-TW" altLang="en-US" sz="2000" dirty="0" smtClean="0"/>
              <a:t>源</a:t>
            </a:r>
            <a:endParaRPr lang="en-US" altLang="zh-TW" sz="2000" dirty="0" smtClean="0"/>
          </a:p>
          <a:p>
            <a:r>
              <a:rPr lang="zh-TW" altLang="en-US" sz="2000" dirty="0" smtClean="0"/>
              <a:t>真空</a:t>
            </a:r>
            <a:r>
              <a:rPr lang="zh-TW" altLang="en-US" sz="2000" dirty="0"/>
              <a:t>脫水過濾的真空</a:t>
            </a:r>
            <a:r>
              <a:rPr lang="zh-TW" altLang="en-US" sz="2000" dirty="0" smtClean="0"/>
              <a:t>源</a:t>
            </a:r>
            <a:endParaRPr lang="en-US" altLang="zh-TW" sz="2000" dirty="0" smtClean="0"/>
          </a:p>
          <a:p>
            <a:r>
              <a:rPr lang="zh-TW" altLang="en-US" sz="2000" dirty="0" smtClean="0"/>
              <a:t>製</a:t>
            </a:r>
            <a:r>
              <a:rPr lang="zh-TW" altLang="en-US" sz="2000" dirty="0"/>
              <a:t>紙工廠抄紙脫水</a:t>
            </a:r>
          </a:p>
        </p:txBody>
      </p:sp>
    </p:spTree>
    <p:extLst>
      <p:ext uri="{BB962C8B-B14F-4D97-AF65-F5344CB8AC3E}">
        <p14:creationId xmlns:p14="http://schemas.microsoft.com/office/powerpoint/2010/main" val="51944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02060"/>
                </a:solidFill>
                <a:ea typeface="新細明體" charset="-120"/>
              </a:rPr>
              <a:t>總代理權</a:t>
            </a:r>
            <a:r>
              <a:rPr lang="en-US" altLang="zh-TW" dirty="0" smtClean="0">
                <a:solidFill>
                  <a:srgbClr val="002060"/>
                </a:solidFill>
                <a:ea typeface="新細明體" charset="-120"/>
              </a:rPr>
              <a:t>-Milestone</a:t>
            </a:r>
            <a:endParaRPr lang="en-US" altLang="zh-TW" dirty="0">
              <a:solidFill>
                <a:srgbClr val="002060"/>
              </a:solidFill>
              <a:ea typeface="新細明體" charset="-120"/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gray">
          <a:xfrm>
            <a:off x="-7033" y="2979803"/>
            <a:ext cx="9144000" cy="53975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tint val="15294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gray">
          <a:xfrm>
            <a:off x="-7033" y="3032190"/>
            <a:ext cx="9144000" cy="142875"/>
          </a:xfrm>
          <a:prstGeom prst="rect">
            <a:avLst/>
          </a:prstGeom>
          <a:gradFill rotWithShape="1">
            <a:gsLst>
              <a:gs pos="0">
                <a:srgbClr val="5F5F5F">
                  <a:gamma/>
                  <a:tint val="30196"/>
                  <a:invGamma/>
                </a:srgbClr>
              </a:gs>
              <a:gs pos="100000">
                <a:srgbClr val="5F5F5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278" name="Oval 30"/>
          <p:cNvSpPr>
            <a:spLocks noChangeArrowheads="1"/>
          </p:cNvSpPr>
          <p:nvPr/>
        </p:nvSpPr>
        <p:spPr bwMode="gray">
          <a:xfrm>
            <a:off x="518186" y="2214554"/>
            <a:ext cx="1730375" cy="172720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53279" name="Oval 31"/>
          <p:cNvSpPr>
            <a:spLocks noChangeArrowheads="1"/>
          </p:cNvSpPr>
          <p:nvPr/>
        </p:nvSpPr>
        <p:spPr bwMode="gray">
          <a:xfrm>
            <a:off x="518186" y="2214554"/>
            <a:ext cx="1730375" cy="172720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53280" name="Oval 32"/>
          <p:cNvSpPr>
            <a:spLocks noChangeArrowheads="1"/>
          </p:cNvSpPr>
          <p:nvPr/>
        </p:nvSpPr>
        <p:spPr bwMode="gray">
          <a:xfrm>
            <a:off x="634074" y="2327266"/>
            <a:ext cx="1501775" cy="1500188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53281" name="Oval 33"/>
          <p:cNvSpPr>
            <a:spLocks noChangeArrowheads="1"/>
          </p:cNvSpPr>
          <p:nvPr/>
        </p:nvSpPr>
        <p:spPr bwMode="gray">
          <a:xfrm>
            <a:off x="635661" y="2330441"/>
            <a:ext cx="1501775" cy="1500188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53282" name="Oval 34"/>
          <p:cNvSpPr>
            <a:spLocks noChangeArrowheads="1"/>
          </p:cNvSpPr>
          <p:nvPr/>
        </p:nvSpPr>
        <p:spPr bwMode="gray">
          <a:xfrm>
            <a:off x="708686" y="2403466"/>
            <a:ext cx="1352550" cy="1349375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grpSp>
        <p:nvGrpSpPr>
          <p:cNvPr id="53283" name="Group 35"/>
          <p:cNvGrpSpPr>
            <a:grpSpLocks/>
          </p:cNvGrpSpPr>
          <p:nvPr/>
        </p:nvGrpSpPr>
        <p:grpSpPr bwMode="auto">
          <a:xfrm>
            <a:off x="729324" y="2424104"/>
            <a:ext cx="1311275" cy="1309687"/>
            <a:chOff x="4166" y="1706"/>
            <a:chExt cx="1252" cy="1252"/>
          </a:xfrm>
        </p:grpSpPr>
        <p:sp>
          <p:nvSpPr>
            <p:cNvPr id="53284" name="Oval 36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3285" name="Oval 37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3286" name="Oval 38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3287" name="Oval 39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53313" name="Group 65"/>
          <p:cNvGrpSpPr>
            <a:grpSpLocks/>
          </p:cNvGrpSpPr>
          <p:nvPr/>
        </p:nvGrpSpPr>
        <p:grpSpPr bwMode="auto">
          <a:xfrm>
            <a:off x="3592919" y="2204864"/>
            <a:ext cx="1764136" cy="1622432"/>
            <a:chOff x="2789" y="1625"/>
            <a:chExt cx="907" cy="907"/>
          </a:xfrm>
        </p:grpSpPr>
        <p:sp>
          <p:nvSpPr>
            <p:cNvPr id="53314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3315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3316" name="Oval 68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3317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3318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53319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53320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3321" name="Oval 7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3322" name="Oval 7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3323" name="Oval 7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53333" name="Text Box 85"/>
          <p:cNvSpPr txBox="1">
            <a:spLocks noChangeArrowheads="1"/>
          </p:cNvSpPr>
          <p:nvPr/>
        </p:nvSpPr>
        <p:spPr bwMode="gray">
          <a:xfrm>
            <a:off x="3832787" y="1668487"/>
            <a:ext cx="12362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TW" altLang="en-US" dirty="0" smtClean="0">
                <a:latin typeface="Verdana" pitchFamily="34" charset="0"/>
                <a:ea typeface="新細明體" charset="-120"/>
              </a:rPr>
              <a:t>西元</a:t>
            </a:r>
            <a:r>
              <a:rPr lang="en-US" altLang="zh-TW" dirty="0" smtClean="0">
                <a:latin typeface="Verdana" pitchFamily="34" charset="0"/>
                <a:ea typeface="新細明體" charset="-120"/>
              </a:rPr>
              <a:t>2007</a:t>
            </a:r>
            <a:endParaRPr lang="en-US" altLang="zh-TW" dirty="0">
              <a:latin typeface="Verdana" pitchFamily="34" charset="0"/>
              <a:ea typeface="新細明體" charset="-120"/>
            </a:endParaRPr>
          </a:p>
        </p:txBody>
      </p:sp>
      <p:sp>
        <p:nvSpPr>
          <p:cNvPr id="53334" name="Text Box 86"/>
          <p:cNvSpPr txBox="1">
            <a:spLocks noChangeArrowheads="1"/>
          </p:cNvSpPr>
          <p:nvPr/>
        </p:nvSpPr>
        <p:spPr bwMode="gray">
          <a:xfrm>
            <a:off x="6713107" y="1673270"/>
            <a:ext cx="12362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TW" altLang="en-US" dirty="0" smtClean="0">
                <a:latin typeface="Verdana" pitchFamily="34" charset="0"/>
                <a:ea typeface="新細明體" charset="-120"/>
              </a:rPr>
              <a:t>西元</a:t>
            </a:r>
            <a:r>
              <a:rPr lang="en-US" altLang="zh-TW" dirty="0" smtClean="0">
                <a:latin typeface="Verdana" pitchFamily="34" charset="0"/>
                <a:ea typeface="新細明體" charset="-120"/>
              </a:rPr>
              <a:t>2010</a:t>
            </a:r>
            <a:endParaRPr lang="en-US" altLang="zh-TW" dirty="0">
              <a:latin typeface="Verdana" pitchFamily="34" charset="0"/>
              <a:ea typeface="新細明體" charset="-120"/>
            </a:endParaRPr>
          </a:p>
        </p:txBody>
      </p:sp>
      <p:sp>
        <p:nvSpPr>
          <p:cNvPr id="53335" name="Text Box 87"/>
          <p:cNvSpPr txBox="1">
            <a:spLocks noChangeArrowheads="1"/>
          </p:cNvSpPr>
          <p:nvPr/>
        </p:nvSpPr>
        <p:spPr bwMode="gray">
          <a:xfrm>
            <a:off x="604527" y="1628800"/>
            <a:ext cx="16786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TW" altLang="en-US" sz="2400" b="1" dirty="0" smtClean="0">
                <a:latin typeface="Verdana" pitchFamily="34" charset="0"/>
                <a:ea typeface="新細明體" charset="-120"/>
              </a:rPr>
              <a:t>西元</a:t>
            </a:r>
            <a:r>
              <a:rPr lang="en-US" altLang="zh-TW" sz="2400" b="1" dirty="0" smtClean="0">
                <a:latin typeface="Verdana" pitchFamily="34" charset="0"/>
                <a:ea typeface="新細明體" charset="-120"/>
              </a:rPr>
              <a:t>1996</a:t>
            </a:r>
            <a:endParaRPr lang="en-US" altLang="zh-TW" sz="2400" b="1" dirty="0">
              <a:latin typeface="Verdana" pitchFamily="34" charset="0"/>
              <a:ea typeface="新細明體" charset="-120"/>
            </a:endParaRPr>
          </a:p>
        </p:txBody>
      </p:sp>
      <p:cxnSp>
        <p:nvCxnSpPr>
          <p:cNvPr id="53336" name="AutoShape 88"/>
          <p:cNvCxnSpPr>
            <a:cxnSpLocks noChangeShapeType="1"/>
          </p:cNvCxnSpPr>
          <p:nvPr/>
        </p:nvCxnSpPr>
        <p:spPr bwMode="gray">
          <a:xfrm>
            <a:off x="5501071" y="1857400"/>
            <a:ext cx="75448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338" name="AutoShape 90"/>
          <p:cNvCxnSpPr>
            <a:cxnSpLocks noChangeShapeType="1"/>
          </p:cNvCxnSpPr>
          <p:nvPr/>
        </p:nvCxnSpPr>
        <p:spPr bwMode="gray">
          <a:xfrm>
            <a:off x="2661525" y="1857400"/>
            <a:ext cx="751314" cy="107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文字方塊 1"/>
          <p:cNvSpPr txBox="1"/>
          <p:nvPr/>
        </p:nvSpPr>
        <p:spPr>
          <a:xfrm>
            <a:off x="676437" y="2854677"/>
            <a:ext cx="14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Kashiyama Pump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99" name="Group 65"/>
          <p:cNvGrpSpPr>
            <a:grpSpLocks/>
          </p:cNvGrpSpPr>
          <p:nvPr/>
        </p:nvGrpSpPr>
        <p:grpSpPr bwMode="auto">
          <a:xfrm>
            <a:off x="6437175" y="2197655"/>
            <a:ext cx="1628092" cy="1591385"/>
            <a:chOff x="2789" y="1625"/>
            <a:chExt cx="907" cy="907"/>
          </a:xfrm>
        </p:grpSpPr>
        <p:sp>
          <p:nvSpPr>
            <p:cNvPr id="100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1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2" name="Oval 68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3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4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105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06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107" name="Oval 7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108" name="Oval 7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109" name="Oval 7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9" y="3995892"/>
            <a:ext cx="2426360" cy="144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38" y="4149080"/>
            <a:ext cx="2065070" cy="216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文字方塊 113"/>
          <p:cNvSpPr txBox="1"/>
          <p:nvPr/>
        </p:nvSpPr>
        <p:spPr>
          <a:xfrm>
            <a:off x="3723603" y="2708920"/>
            <a:ext cx="14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FF0000"/>
                </a:solidFill>
              </a:rPr>
              <a:t>Nikuni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Pump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09183" y="2636912"/>
            <a:ext cx="14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Phil</a:t>
            </a: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Pump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16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82" y="4061427"/>
            <a:ext cx="1742717" cy="225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6" y="5416118"/>
            <a:ext cx="1444515" cy="13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723603" y="6342237"/>
            <a:ext cx="2160240" cy="37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25SKSD6-15Z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b="1" dirty="0"/>
              <a:t>日本</a:t>
            </a:r>
            <a:r>
              <a:rPr lang="en-US" altLang="zh-TW" b="1" dirty="0"/>
              <a:t>KASHIYAMA</a:t>
            </a:r>
            <a:r>
              <a:rPr lang="zh-TW" altLang="zh-TW" b="1" dirty="0"/>
              <a:t>總代理</a:t>
            </a:r>
            <a:r>
              <a:rPr lang="en-US" altLang="zh-TW" b="1" dirty="0"/>
              <a:t> (</a:t>
            </a:r>
            <a:r>
              <a:rPr lang="zh-TW" altLang="zh-TW" b="1" dirty="0"/>
              <a:t>水封式真空幫浦；</a:t>
            </a:r>
            <a:r>
              <a:rPr lang="en-US" altLang="zh-TW" b="1" dirty="0" err="1"/>
              <a:t>NeoDry</a:t>
            </a:r>
            <a:r>
              <a:rPr lang="en-US" altLang="zh-TW" b="1" dirty="0"/>
              <a:t> </a:t>
            </a:r>
            <a:r>
              <a:rPr lang="zh-TW" altLang="zh-TW" b="1" dirty="0"/>
              <a:t>幫浦</a:t>
            </a:r>
            <a:r>
              <a:rPr lang="en-US" altLang="zh-TW" b="1" dirty="0"/>
              <a:t>) </a:t>
            </a:r>
            <a:endParaRPr lang="en-US" altLang="zh-TW" b="1" dirty="0" smtClean="0"/>
          </a:p>
          <a:p>
            <a:pPr lvl="1"/>
            <a:r>
              <a:rPr lang="zh-TW" altLang="zh-TW" dirty="0" smtClean="0"/>
              <a:t>使用</a:t>
            </a:r>
            <a:r>
              <a:rPr lang="zh-TW" altLang="zh-TW" dirty="0"/>
              <a:t>設備機台名</a:t>
            </a:r>
            <a:r>
              <a:rPr lang="en-US" altLang="zh-TW" dirty="0"/>
              <a:t>: </a:t>
            </a:r>
            <a:endParaRPr lang="zh-TW" altLang="zh-TW" dirty="0"/>
          </a:p>
          <a:p>
            <a:pPr lvl="2"/>
            <a:r>
              <a:rPr lang="en-US" altLang="zh-TW" dirty="0" smtClean="0"/>
              <a:t>DISCO </a:t>
            </a:r>
            <a:r>
              <a:rPr lang="en-US" altLang="zh-TW" dirty="0"/>
              <a:t>6750 (HANMI20000D) / 6340(HANMI3500D) / 8760 / 8761 / 8560 / 841…</a:t>
            </a:r>
            <a:r>
              <a:rPr lang="zh-TW" altLang="zh-TW" dirty="0"/>
              <a:t>等</a:t>
            </a:r>
          </a:p>
          <a:p>
            <a:pPr lvl="2"/>
            <a:r>
              <a:rPr lang="en-US" altLang="zh-TW" dirty="0" smtClean="0"/>
              <a:t>OKAMOTO </a:t>
            </a:r>
            <a:r>
              <a:rPr lang="en-US" altLang="zh-TW" dirty="0"/>
              <a:t>GNX200 / 300</a:t>
            </a:r>
            <a:endParaRPr lang="zh-TW" altLang="zh-TW" dirty="0"/>
          </a:p>
          <a:p>
            <a:pPr lvl="2"/>
            <a:r>
              <a:rPr lang="en-US" altLang="zh-TW" dirty="0" smtClean="0"/>
              <a:t>TSK </a:t>
            </a:r>
            <a:r>
              <a:rPr lang="en-US" altLang="zh-TW" dirty="0"/>
              <a:t>PG200RM / PG300RM</a:t>
            </a:r>
            <a:endParaRPr lang="zh-TW" altLang="zh-TW" dirty="0"/>
          </a:p>
          <a:p>
            <a:r>
              <a:rPr lang="en-US" altLang="zh-TW" dirty="0"/>
              <a:t> </a:t>
            </a:r>
            <a:r>
              <a:rPr lang="en-US" altLang="zh-TW" b="1" dirty="0" smtClean="0"/>
              <a:t>NIKUNI</a:t>
            </a:r>
            <a:r>
              <a:rPr lang="zh-TW" altLang="zh-TW" b="1" dirty="0"/>
              <a:t>系列幫浦 代理經銷權</a:t>
            </a:r>
            <a:endParaRPr lang="zh-TW" altLang="zh-TW" dirty="0"/>
          </a:p>
          <a:p>
            <a:pPr lvl="1"/>
            <a:r>
              <a:rPr lang="zh-TW" altLang="zh-TW" dirty="0"/>
              <a:t>使用設備機台名</a:t>
            </a:r>
            <a:r>
              <a:rPr lang="en-US" altLang="zh-TW" dirty="0"/>
              <a:t>: 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DISCO </a:t>
            </a:r>
            <a:r>
              <a:rPr lang="en-US" altLang="zh-TW" dirty="0"/>
              <a:t>6340(HANMI3500D) / 8760 / 3350…</a:t>
            </a:r>
            <a:r>
              <a:rPr lang="zh-HK" altLang="zh-TW" dirty="0"/>
              <a:t>等</a:t>
            </a: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092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8640"/>
            <a:ext cx="4406862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42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研發產品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0" y="2656946"/>
            <a:ext cx="9144000" cy="53975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tint val="15294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0" y="2709333"/>
            <a:ext cx="9144000" cy="142875"/>
          </a:xfrm>
          <a:prstGeom prst="rect">
            <a:avLst/>
          </a:prstGeom>
          <a:gradFill rotWithShape="1">
            <a:gsLst>
              <a:gs pos="0">
                <a:srgbClr val="5F5F5F">
                  <a:gamma/>
                  <a:tint val="30196"/>
                  <a:invGamma/>
                </a:srgbClr>
              </a:gs>
              <a:gs pos="100000">
                <a:srgbClr val="5F5F5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Oval 30"/>
          <p:cNvSpPr>
            <a:spLocks noChangeArrowheads="1"/>
          </p:cNvSpPr>
          <p:nvPr/>
        </p:nvSpPr>
        <p:spPr bwMode="gray">
          <a:xfrm>
            <a:off x="525219" y="1891697"/>
            <a:ext cx="1730375" cy="172720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gray">
          <a:xfrm>
            <a:off x="525219" y="1891697"/>
            <a:ext cx="1730375" cy="172720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gray">
          <a:xfrm>
            <a:off x="641107" y="2004409"/>
            <a:ext cx="1501775" cy="1500188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gray">
          <a:xfrm>
            <a:off x="642694" y="2007584"/>
            <a:ext cx="1501775" cy="1500188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10" name="Oval 34"/>
          <p:cNvSpPr>
            <a:spLocks noChangeArrowheads="1"/>
          </p:cNvSpPr>
          <p:nvPr/>
        </p:nvSpPr>
        <p:spPr bwMode="gray">
          <a:xfrm>
            <a:off x="715719" y="2080609"/>
            <a:ext cx="1352550" cy="1349375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736357" y="2101247"/>
            <a:ext cx="1311275" cy="1309687"/>
            <a:chOff x="4166" y="1706"/>
            <a:chExt cx="1252" cy="1252"/>
          </a:xfrm>
        </p:grpSpPr>
        <p:sp>
          <p:nvSpPr>
            <p:cNvPr id="12" name="Oval 36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3" name="Oval 37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" name="Oval 38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5" name="Oval 39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3563888" y="1844824"/>
            <a:ext cx="1857397" cy="1800200"/>
            <a:chOff x="2789" y="1625"/>
            <a:chExt cx="907" cy="907"/>
          </a:xfrm>
        </p:grpSpPr>
        <p:sp>
          <p:nvSpPr>
            <p:cNvPr id="17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8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9" name="Oval 68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0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1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22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23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24" name="Oval 7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25" name="Oval 7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26" name="Oval 7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27" name="文字方塊 26"/>
          <p:cNvSpPr txBox="1"/>
          <p:nvPr/>
        </p:nvSpPr>
        <p:spPr>
          <a:xfrm>
            <a:off x="683470" y="2494637"/>
            <a:ext cx="14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b="1" dirty="0">
                <a:solidFill>
                  <a:srgbClr val="002060"/>
                </a:solidFill>
              </a:rPr>
              <a:t>客製化</a:t>
            </a:r>
            <a:r>
              <a:rPr lang="zh-HK" altLang="zh-TW" b="1" dirty="0">
                <a:solidFill>
                  <a:srgbClr val="002060"/>
                </a:solidFill>
              </a:rPr>
              <a:t>水封</a:t>
            </a:r>
            <a:r>
              <a:rPr lang="zh-TW" altLang="zh-TW" b="1" dirty="0">
                <a:solidFill>
                  <a:srgbClr val="002060"/>
                </a:solidFill>
              </a:rPr>
              <a:t>式</a:t>
            </a:r>
            <a:r>
              <a:rPr lang="zh-HK" altLang="zh-TW" b="1" dirty="0">
                <a:solidFill>
                  <a:srgbClr val="002060"/>
                </a:solidFill>
              </a:rPr>
              <a:t>真空</a:t>
            </a:r>
            <a:r>
              <a:rPr lang="zh-TW" altLang="zh-TW" b="1" dirty="0">
                <a:solidFill>
                  <a:srgbClr val="002060"/>
                </a:solidFill>
              </a:rPr>
              <a:t>幫浦</a:t>
            </a:r>
            <a:endParaRPr lang="zh-TW" altLang="zh-TW" dirty="0">
              <a:solidFill>
                <a:srgbClr val="002060"/>
              </a:solidFill>
            </a:endParaRPr>
          </a:p>
        </p:txBody>
      </p:sp>
      <p:grpSp>
        <p:nvGrpSpPr>
          <p:cNvPr id="28" name="Group 65"/>
          <p:cNvGrpSpPr>
            <a:grpSpLocks/>
          </p:cNvGrpSpPr>
          <p:nvPr/>
        </p:nvGrpSpPr>
        <p:grpSpPr bwMode="auto">
          <a:xfrm>
            <a:off x="6277102" y="1838636"/>
            <a:ext cx="1827995" cy="1730193"/>
            <a:chOff x="2789" y="1625"/>
            <a:chExt cx="907" cy="907"/>
          </a:xfrm>
        </p:grpSpPr>
        <p:sp>
          <p:nvSpPr>
            <p:cNvPr id="29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0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" name="Oval 68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2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3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34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35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6" name="Oval 7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7" name="Oval 7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8" name="Oval 7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39" name="文字方塊 38"/>
          <p:cNvSpPr txBox="1"/>
          <p:nvPr/>
        </p:nvSpPr>
        <p:spPr>
          <a:xfrm>
            <a:off x="3730636" y="2386063"/>
            <a:ext cx="14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b="1" dirty="0">
                <a:solidFill>
                  <a:srgbClr val="002060"/>
                </a:solidFill>
              </a:rPr>
              <a:t>客製化</a:t>
            </a:r>
            <a:r>
              <a:rPr lang="zh-TW" altLang="zh-TW" b="1" dirty="0">
                <a:solidFill>
                  <a:srgbClr val="FF0000"/>
                </a:solidFill>
              </a:rPr>
              <a:t>省能源</a:t>
            </a:r>
            <a:r>
              <a:rPr lang="zh-TW" altLang="zh-TW" b="1" dirty="0">
                <a:solidFill>
                  <a:srgbClr val="002060"/>
                </a:solidFill>
              </a:rPr>
              <a:t>真空系統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404667" y="2420888"/>
            <a:ext cx="158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標楷體" pitchFamily="65" charset="-120"/>
              </a:rPr>
              <a:t>客製化工作</a:t>
            </a:r>
            <a:r>
              <a:rPr lang="zh-TW" altLang="en-US" b="1" dirty="0" smtClean="0">
                <a:solidFill>
                  <a:srgbClr val="002060"/>
                </a:solidFill>
                <a:latin typeface="標楷體" pitchFamily="65" charset="-120"/>
              </a:rPr>
              <a:t>盤</a:t>
            </a:r>
            <a:endParaRPr lang="en-US" altLang="zh-TW" b="1" dirty="0" smtClean="0">
              <a:solidFill>
                <a:srgbClr val="002060"/>
              </a:solidFill>
              <a:latin typeface="標楷體" pitchFamily="65" charset="-120"/>
            </a:endParaRPr>
          </a:p>
          <a:p>
            <a:pPr algn="ctr"/>
            <a:r>
              <a:rPr lang="zh-TW" altLang="en-US" b="1" dirty="0">
                <a:solidFill>
                  <a:srgbClr val="002060"/>
                </a:solidFill>
                <a:latin typeface="標楷體" pitchFamily="65" charset="-120"/>
              </a:rPr>
              <a:t>研磨工作</a:t>
            </a:r>
            <a:r>
              <a:rPr lang="zh-TW" altLang="en-US" b="1" dirty="0" smtClean="0">
                <a:solidFill>
                  <a:srgbClr val="002060"/>
                </a:solidFill>
                <a:latin typeface="標楷體" pitchFamily="65" charset="-120"/>
              </a:rPr>
              <a:t>盤</a:t>
            </a:r>
            <a:endParaRPr lang="zh-TW" altLang="en-US" b="1" dirty="0">
              <a:solidFill>
                <a:srgbClr val="002060"/>
              </a:solidFill>
              <a:latin typeface="標楷體" pitchFamily="65" charset="-120"/>
            </a:endParaRPr>
          </a:p>
        </p:txBody>
      </p:sp>
      <p:pic>
        <p:nvPicPr>
          <p:cNvPr id="41" name="圖片 4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4" y="4014595"/>
            <a:ext cx="2088232" cy="162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圖片 4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23" y="3765673"/>
            <a:ext cx="1740633" cy="1756040"/>
          </a:xfrm>
          <a:prstGeom prst="rect">
            <a:avLst/>
          </a:prstGeom>
        </p:spPr>
      </p:pic>
      <p:grpSp>
        <p:nvGrpSpPr>
          <p:cNvPr id="43" name="群組 42"/>
          <p:cNvGrpSpPr/>
          <p:nvPr/>
        </p:nvGrpSpPr>
        <p:grpSpPr>
          <a:xfrm>
            <a:off x="4000881" y="5521713"/>
            <a:ext cx="885824" cy="560070"/>
            <a:chOff x="0" y="0"/>
            <a:chExt cx="1803624" cy="1341045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64097" cy="134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96" y="0"/>
              <a:ext cx="939528" cy="129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2" name="Picture 3" descr="D:\仕宇工作\機台照片\真空吸盤2\陶瓷研磨盤1.JPG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813" y="3717032"/>
            <a:ext cx="1555571" cy="12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7" descr="Z:\TO 雅潔\公司PPT\0718\DSCN424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1086" r="11134" b="17552"/>
          <a:stretch>
            <a:fillRect/>
          </a:stretch>
        </p:blipFill>
        <p:spPr bwMode="auto">
          <a:xfrm>
            <a:off x="6470741" y="5121988"/>
            <a:ext cx="1557643" cy="113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文字方塊 56"/>
          <p:cNvSpPr txBox="1"/>
          <p:nvPr/>
        </p:nvSpPr>
        <p:spPr>
          <a:xfrm>
            <a:off x="3491880" y="6154648"/>
            <a:ext cx="2160240" cy="37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</a:rPr>
              <a:t>省能源新對策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360433" y="6154648"/>
            <a:ext cx="267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b="1" dirty="0">
                <a:solidFill>
                  <a:srgbClr val="002060"/>
                </a:solidFill>
              </a:rPr>
              <a:t>客製化</a:t>
            </a:r>
            <a:r>
              <a:rPr lang="zh-HK" altLang="zh-TW" b="1" dirty="0">
                <a:solidFill>
                  <a:srgbClr val="002060"/>
                </a:solidFill>
              </a:rPr>
              <a:t>水封</a:t>
            </a:r>
            <a:r>
              <a:rPr lang="zh-TW" altLang="zh-TW" b="1" dirty="0">
                <a:solidFill>
                  <a:srgbClr val="002060"/>
                </a:solidFill>
              </a:rPr>
              <a:t>式</a:t>
            </a:r>
            <a:r>
              <a:rPr lang="zh-HK" altLang="zh-TW" b="1" dirty="0">
                <a:solidFill>
                  <a:srgbClr val="002060"/>
                </a:solidFill>
              </a:rPr>
              <a:t>真空</a:t>
            </a:r>
            <a:r>
              <a:rPr lang="zh-TW" altLang="zh-TW" b="1" dirty="0">
                <a:solidFill>
                  <a:srgbClr val="002060"/>
                </a:solidFill>
              </a:rPr>
              <a:t>幫浦</a:t>
            </a:r>
            <a:endParaRPr lang="zh-TW" altLang="zh-TW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723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2060"/>
                </a:solidFill>
                <a:latin typeface="標楷體" pitchFamily="65" charset="-120"/>
              </a:rPr>
              <a:t>陶瓷工作盤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標題 1"/>
          <p:cNvSpPr>
            <a:spLocks/>
          </p:cNvSpPr>
          <p:nvPr/>
        </p:nvSpPr>
        <p:spPr bwMode="auto">
          <a:xfrm>
            <a:off x="585232" y="1596603"/>
            <a:ext cx="201612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000">
                <a:solidFill>
                  <a:schemeClr val="tx1"/>
                </a:solidFill>
                <a:latin typeface="標楷體" pitchFamily="65" charset="-120"/>
              </a:rPr>
              <a:t>清洗工作盤</a:t>
            </a:r>
          </a:p>
        </p:txBody>
      </p:sp>
      <p:sp>
        <p:nvSpPr>
          <p:cNvPr id="5" name="標題 1"/>
          <p:cNvSpPr>
            <a:spLocks/>
          </p:cNvSpPr>
          <p:nvPr/>
        </p:nvSpPr>
        <p:spPr bwMode="auto">
          <a:xfrm>
            <a:off x="3522107" y="1695028"/>
            <a:ext cx="2305050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000">
                <a:solidFill>
                  <a:schemeClr val="tx1"/>
                </a:solidFill>
                <a:latin typeface="標楷體" pitchFamily="65" charset="-120"/>
              </a:rPr>
              <a:t>切割工作盤</a:t>
            </a:r>
          </a:p>
        </p:txBody>
      </p:sp>
      <p:sp>
        <p:nvSpPr>
          <p:cNvPr id="6" name="標題 1"/>
          <p:cNvSpPr>
            <a:spLocks/>
          </p:cNvSpPr>
          <p:nvPr/>
        </p:nvSpPr>
        <p:spPr bwMode="auto">
          <a:xfrm>
            <a:off x="6551057" y="1695028"/>
            <a:ext cx="19812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000">
                <a:solidFill>
                  <a:schemeClr val="tx1"/>
                </a:solidFill>
                <a:latin typeface="標楷體" pitchFamily="65" charset="-120"/>
              </a:rPr>
              <a:t>切割工作盤</a:t>
            </a:r>
          </a:p>
        </p:txBody>
      </p:sp>
      <p:sp>
        <p:nvSpPr>
          <p:cNvPr id="7" name="標題 1"/>
          <p:cNvSpPr>
            <a:spLocks/>
          </p:cNvSpPr>
          <p:nvPr/>
        </p:nvSpPr>
        <p:spPr bwMode="auto">
          <a:xfrm>
            <a:off x="585232" y="3971503"/>
            <a:ext cx="2376488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</a:rPr>
              <a:t>貼膠機工作盤</a:t>
            </a:r>
          </a:p>
        </p:txBody>
      </p:sp>
      <p:sp>
        <p:nvSpPr>
          <p:cNvPr id="8" name="標題 1"/>
          <p:cNvSpPr>
            <a:spLocks/>
          </p:cNvSpPr>
          <p:nvPr/>
        </p:nvSpPr>
        <p:spPr bwMode="auto">
          <a:xfrm>
            <a:off x="3623707" y="3993728"/>
            <a:ext cx="17637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000">
                <a:solidFill>
                  <a:schemeClr val="tx1"/>
                </a:solidFill>
                <a:latin typeface="標楷體" pitchFamily="65" charset="-120"/>
              </a:rPr>
              <a:t>研磨工作盤</a:t>
            </a:r>
          </a:p>
        </p:txBody>
      </p:sp>
      <p:sp>
        <p:nvSpPr>
          <p:cNvPr id="9" name="標題 1"/>
          <p:cNvSpPr>
            <a:spLocks/>
          </p:cNvSpPr>
          <p:nvPr/>
        </p:nvSpPr>
        <p:spPr bwMode="auto">
          <a:xfrm>
            <a:off x="6336745" y="4101678"/>
            <a:ext cx="19812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000">
                <a:solidFill>
                  <a:schemeClr val="tx1"/>
                </a:solidFill>
                <a:latin typeface="標楷體" pitchFamily="65" charset="-120"/>
              </a:rPr>
              <a:t>客製化工作盤</a:t>
            </a:r>
          </a:p>
        </p:txBody>
      </p:sp>
      <p:pic>
        <p:nvPicPr>
          <p:cNvPr id="10" name="Picture 2" descr="D:\仕宇工作\機台照片\真空吸盤2\清洗盤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05" y="2252240"/>
            <a:ext cx="2519362" cy="17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 descr="D:\仕宇工作\機台照片\真空吸盤2\陶瓷研磨盤1.JP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82" y="4584278"/>
            <a:ext cx="2519363" cy="175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7" descr="D:\Old_PC_E-Data_20131203\林靜怡\2014工商日誌\吸盤\IMG_56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"/>
          <a:stretch>
            <a:fillRect/>
          </a:stretch>
        </p:blipFill>
        <p:spPr bwMode="auto">
          <a:xfrm>
            <a:off x="442357" y="4552528"/>
            <a:ext cx="2519363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6" descr="Z:\TO 雅潔\公司PPT\0718\DSCN425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t="11551" r="4456" b="18033"/>
          <a:stretch>
            <a:fillRect/>
          </a:stretch>
        </p:blipFill>
        <p:spPr bwMode="auto">
          <a:xfrm>
            <a:off x="6184345" y="4620790"/>
            <a:ext cx="252095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 descr="Z:\TO 雅潔\公司PPT\0718\DSCN426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0" t="17204" r="14185" b="21024"/>
          <a:stretch>
            <a:fillRect/>
          </a:stretch>
        </p:blipFill>
        <p:spPr bwMode="auto">
          <a:xfrm>
            <a:off x="6184345" y="2195090"/>
            <a:ext cx="25209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 descr="Z:\TO 雅潔\公司PPT\0718\DSCN424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1086" r="11134" b="17552"/>
          <a:stretch>
            <a:fillRect/>
          </a:stretch>
        </p:blipFill>
        <p:spPr bwMode="auto">
          <a:xfrm>
            <a:off x="3280807" y="2250653"/>
            <a:ext cx="249555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654996"/>
      </p:ext>
    </p:extLst>
  </p:cSld>
  <p:clrMapOvr>
    <a:masterClrMapping/>
  </p:clrMapOvr>
</p:sld>
</file>

<file path=ppt/theme/theme1.xml><?xml version="1.0" encoding="utf-8"?>
<a:theme xmlns:a="http://schemas.openxmlformats.org/drawingml/2006/main" name="169TGp_arrow_light">
  <a:themeElements>
    <a:clrScheme name="Office 佈景主題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Office 佈景主題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169TGp_arrow_light</Template>
  <TotalTime>867</TotalTime>
  <Words>947</Words>
  <Application>Microsoft Office PowerPoint</Application>
  <PresentationFormat>如螢幕大小 (4:3)</PresentationFormat>
  <Paragraphs>181</Paragraphs>
  <Slides>30</Slides>
  <Notes>2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2" baseType="lpstr">
      <vt:lpstr>169TGp_arrow_light</vt:lpstr>
      <vt:lpstr>Image</vt:lpstr>
      <vt:lpstr>旭亞精技有限公司</vt:lpstr>
      <vt:lpstr>Water Ring Pump 構造</vt:lpstr>
      <vt:lpstr>Water Ring Pump 特性</vt:lpstr>
      <vt:lpstr>Water Ring Pump 使用領域</vt:lpstr>
      <vt:lpstr>總代理權-Milestone</vt:lpstr>
      <vt:lpstr>PowerPoint 簡報</vt:lpstr>
      <vt:lpstr>PowerPoint 簡報</vt:lpstr>
      <vt:lpstr>研發產品</vt:lpstr>
      <vt:lpstr>陶瓷工作盤</vt:lpstr>
      <vt:lpstr>主要客戶群分佈概況</vt:lpstr>
      <vt:lpstr>主要Pump 銷售比率</vt:lpstr>
      <vt:lpstr>技術維修項目</vt:lpstr>
      <vt:lpstr>技術維修項目</vt:lpstr>
      <vt:lpstr>技術維修項目</vt:lpstr>
      <vt:lpstr>技術維修項目</vt:lpstr>
      <vt:lpstr>真空周邊商品販賣</vt:lpstr>
      <vt:lpstr>AWCVS自體循環真空系統</vt:lpstr>
      <vt:lpstr>AWCVS 特性</vt:lpstr>
      <vt:lpstr>仕 樣 表</vt:lpstr>
      <vt:lpstr>PowerPoint 簡報</vt:lpstr>
      <vt:lpstr>維修服務概略</vt:lpstr>
      <vt:lpstr>DISCO DF6361 電腦維修</vt:lpstr>
      <vt:lpstr>       SYSTEM CONTROL RACK 維修</vt:lpstr>
      <vt:lpstr>CONTROL PC 維修</vt:lpstr>
      <vt:lpstr>TOUCH PANEL 維修</vt:lpstr>
      <vt:lpstr>人機介面 &amp; 觸控螢幕維修</vt:lpstr>
      <vt:lpstr>各類工業電腦 &amp; 伺服馬達/控制器維修</vt:lpstr>
      <vt:lpstr>維修設備介紹</vt:lpstr>
      <vt:lpstr>測試設備介紹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Owner</dc:creator>
  <cp:lastModifiedBy>AutoBVT</cp:lastModifiedBy>
  <cp:revision>67</cp:revision>
  <cp:lastPrinted>2013-07-22T09:42:26Z</cp:lastPrinted>
  <dcterms:created xsi:type="dcterms:W3CDTF">2013-07-15T07:26:32Z</dcterms:created>
  <dcterms:modified xsi:type="dcterms:W3CDTF">2023-01-03T06:42:44Z</dcterms:modified>
</cp:coreProperties>
</file>